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8"/>
  </p:notesMasterIdLst>
  <p:handoutMasterIdLst>
    <p:handoutMasterId r:id="rId19"/>
  </p:handoutMasterIdLst>
  <p:sldIdLst>
    <p:sldId id="771" r:id="rId2"/>
    <p:sldId id="938" r:id="rId3"/>
    <p:sldId id="932" r:id="rId4"/>
    <p:sldId id="937" r:id="rId5"/>
    <p:sldId id="874" r:id="rId6"/>
    <p:sldId id="944" r:id="rId7"/>
    <p:sldId id="866" r:id="rId8"/>
    <p:sldId id="943" r:id="rId9"/>
    <p:sldId id="934" r:id="rId10"/>
    <p:sldId id="935" r:id="rId11"/>
    <p:sldId id="936" r:id="rId12"/>
    <p:sldId id="877" r:id="rId13"/>
    <p:sldId id="942" r:id="rId14"/>
    <p:sldId id="945" r:id="rId15"/>
    <p:sldId id="941" r:id="rId16"/>
    <p:sldId id="875" r:id="rId17"/>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CC9900"/>
    <a:srgbClr val="969696"/>
    <a:srgbClr val="FFFFCC"/>
    <a:srgbClr val="FF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77986" autoAdjust="0"/>
  </p:normalViewPr>
  <p:slideViewPr>
    <p:cSldViewPr>
      <p:cViewPr>
        <p:scale>
          <a:sx n="60" d="100"/>
          <a:sy n="60" d="100"/>
        </p:scale>
        <p:origin x="-3000" y="-840"/>
      </p:cViewPr>
      <p:guideLst>
        <p:guide orient="horz" pos="2160"/>
        <p:guide pos="2880"/>
      </p:guideLst>
    </p:cSldViewPr>
  </p:slideViewPr>
  <p:outlineViewPr>
    <p:cViewPr>
      <p:scale>
        <a:sx n="33" d="100"/>
        <a:sy n="33" d="100"/>
      </p:scale>
      <p:origin x="0" y="95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wirtz\Dropbox\Andrea%20Working%20Files\Lancet%20Series%20-%20MSM,%20FSW,%20PWID\Lancet%20Sex%20Worker\2017%20Updated%20review%20and%20MA\Lancet%20SW%20data_StatsDirect_09April20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Female sex worker</c:v>
          </c:tx>
          <c:spPr>
            <a:solidFill>
              <a:schemeClr val="accent1"/>
            </a:solidFill>
            <a:ln>
              <a:noFill/>
            </a:ln>
            <a:effectLst/>
          </c:spPr>
          <c:invertIfNegative val="0"/>
          <c:errBars>
            <c:errBarType val="both"/>
            <c:errValType val="cust"/>
            <c:noEndCap val="0"/>
            <c:plus>
              <c:numRef>
                <c:f>Sheet3!$F$16:$F$22</c:f>
                <c:numCache>
                  <c:formatCode>General</c:formatCode>
                  <c:ptCount val="7"/>
                  <c:pt idx="0">
                    <c:v>0.9</c:v>
                  </c:pt>
                  <c:pt idx="1">
                    <c:v>3.800000000000001</c:v>
                  </c:pt>
                  <c:pt idx="2">
                    <c:v>0.9</c:v>
                  </c:pt>
                  <c:pt idx="3">
                    <c:v>4.300000000000004</c:v>
                  </c:pt>
                  <c:pt idx="4">
                    <c:v>3.699999999999999</c:v>
                  </c:pt>
                  <c:pt idx="5">
                    <c:v>0.8</c:v>
                  </c:pt>
                  <c:pt idx="6">
                    <c:v>3.0</c:v>
                  </c:pt>
                </c:numCache>
              </c:numRef>
            </c:plus>
            <c:minus>
              <c:numRef>
                <c:f>Sheet3!$E$16:$E$22</c:f>
                <c:numCache>
                  <c:formatCode>General</c:formatCode>
                  <c:ptCount val="7"/>
                  <c:pt idx="0">
                    <c:v>0.8</c:v>
                  </c:pt>
                  <c:pt idx="1">
                    <c:v>3.099999999999999</c:v>
                  </c:pt>
                  <c:pt idx="2">
                    <c:v>0.7</c:v>
                  </c:pt>
                  <c:pt idx="3">
                    <c:v>4.099999999999998</c:v>
                  </c:pt>
                  <c:pt idx="4">
                    <c:v>3.400000000000002</c:v>
                  </c:pt>
                  <c:pt idx="5">
                    <c:v>0.8</c:v>
                  </c:pt>
                  <c:pt idx="6">
                    <c:v>2.5</c:v>
                  </c:pt>
                </c:numCache>
              </c:numRef>
            </c:minus>
            <c:spPr>
              <a:noFill/>
              <a:ln w="9525" cap="flat" cmpd="sng" algn="ctr">
                <a:solidFill>
                  <a:schemeClr val="tx1">
                    <a:lumMod val="65000"/>
                    <a:lumOff val="35000"/>
                  </a:schemeClr>
                </a:solidFill>
                <a:round/>
              </a:ln>
              <a:effectLst/>
            </c:spPr>
          </c:errBars>
          <c:cat>
            <c:strRef>
              <c:f>Sheet3!$A$16:$A$22</c:f>
              <c:strCache>
                <c:ptCount val="7"/>
                <c:pt idx="0">
                  <c:v>Asia and Pacific</c:v>
                </c:pt>
                <c:pt idx="1">
                  <c:v>Eastern Europe Central Asia</c:v>
                </c:pt>
                <c:pt idx="2">
                  <c:v>Middle East and North Africa</c:v>
                </c:pt>
                <c:pt idx="3">
                  <c:v>Eastern and Southern Africa</c:v>
                </c:pt>
                <c:pt idx="4">
                  <c:v>West and Central Africa</c:v>
                </c:pt>
                <c:pt idx="5">
                  <c:v>Latin America and Caribbean</c:v>
                </c:pt>
                <c:pt idx="6">
                  <c:v>Western and Central Europe and North America</c:v>
                </c:pt>
              </c:strCache>
            </c:strRef>
          </c:cat>
          <c:val>
            <c:numRef>
              <c:f>Sheet3!$B$16:$B$22</c:f>
              <c:numCache>
                <c:formatCode>General</c:formatCode>
                <c:ptCount val="7"/>
                <c:pt idx="0">
                  <c:v>5.7</c:v>
                </c:pt>
                <c:pt idx="1">
                  <c:v>8.0</c:v>
                </c:pt>
                <c:pt idx="2">
                  <c:v>1.8</c:v>
                </c:pt>
                <c:pt idx="3">
                  <c:v>33.3</c:v>
                </c:pt>
                <c:pt idx="4">
                  <c:v>20.1</c:v>
                </c:pt>
                <c:pt idx="5">
                  <c:v>4.2</c:v>
                </c:pt>
                <c:pt idx="6">
                  <c:v>7.4</c:v>
                </c:pt>
              </c:numCache>
            </c:numRef>
          </c:val>
          <c:extLst xmlns:c16r2="http://schemas.microsoft.com/office/drawing/2015/06/chart">
            <c:ext xmlns:c16="http://schemas.microsoft.com/office/drawing/2014/chart" uri="{C3380CC4-5D6E-409C-BE32-E72D297353CC}">
              <c16:uniqueId val="{00000000-476A-46BE-820F-CD9FEED3224B}"/>
            </c:ext>
          </c:extLst>
        </c:ser>
        <c:ser>
          <c:idx val="1"/>
          <c:order val="1"/>
          <c:tx>
            <c:v>All adult women (UNAIDS 2016 estimates)</c:v>
          </c:tx>
          <c:spPr>
            <a:solidFill>
              <a:schemeClr val="accent2"/>
            </a:solidFill>
            <a:ln>
              <a:noFill/>
            </a:ln>
            <a:effectLst/>
          </c:spPr>
          <c:invertIfNegative val="0"/>
          <c:errBars>
            <c:errBarType val="both"/>
            <c:errValType val="cust"/>
            <c:noEndCap val="0"/>
            <c:plus>
              <c:numRef>
                <c:f>Sheet3!$K$16:$K$22</c:f>
                <c:numCache>
                  <c:formatCode>General</c:formatCode>
                  <c:ptCount val="7"/>
                  <c:pt idx="0">
                    <c:v>0.1</c:v>
                  </c:pt>
                  <c:pt idx="1">
                    <c:v>0.1</c:v>
                  </c:pt>
                  <c:pt idx="2">
                    <c:v>0.09</c:v>
                  </c:pt>
                  <c:pt idx="3">
                    <c:v>0.800000000000001</c:v>
                  </c:pt>
                  <c:pt idx="4">
                    <c:v>0.6</c:v>
                  </c:pt>
                  <c:pt idx="5">
                    <c:v>0.0999999999999999</c:v>
                  </c:pt>
                  <c:pt idx="6">
                    <c:v>0.1</c:v>
                  </c:pt>
                </c:numCache>
              </c:numRef>
            </c:plus>
            <c:minus>
              <c:numRef>
                <c:f>Sheet3!$J$16:$J$22</c:f>
                <c:numCache>
                  <c:formatCode>General</c:formatCode>
                  <c:ptCount val="7"/>
                  <c:pt idx="0">
                    <c:v>0.1</c:v>
                  </c:pt>
                  <c:pt idx="1">
                    <c:v>0.1</c:v>
                  </c:pt>
                  <c:pt idx="2">
                    <c:v>-0.09</c:v>
                  </c:pt>
                  <c:pt idx="3">
                    <c:v>0.9</c:v>
                  </c:pt>
                  <c:pt idx="4">
                    <c:v>0.5</c:v>
                  </c:pt>
                  <c:pt idx="5">
                    <c:v>0.1</c:v>
                  </c:pt>
                  <c:pt idx="6">
                    <c:v>0.0</c:v>
                  </c:pt>
                </c:numCache>
              </c:numRef>
            </c:minus>
            <c:spPr>
              <a:noFill/>
              <a:ln w="9525" cap="flat" cmpd="sng" algn="ctr">
                <a:solidFill>
                  <a:schemeClr val="tx1">
                    <a:lumMod val="65000"/>
                    <a:lumOff val="35000"/>
                  </a:schemeClr>
                </a:solidFill>
                <a:round/>
              </a:ln>
              <a:effectLst/>
            </c:spPr>
          </c:errBars>
          <c:cat>
            <c:strRef>
              <c:f>Sheet3!$A$16:$A$22</c:f>
              <c:strCache>
                <c:ptCount val="7"/>
                <c:pt idx="0">
                  <c:v>Asia and Pacific</c:v>
                </c:pt>
                <c:pt idx="1">
                  <c:v>Eastern Europe Central Asia</c:v>
                </c:pt>
                <c:pt idx="2">
                  <c:v>Middle East and North Africa</c:v>
                </c:pt>
                <c:pt idx="3">
                  <c:v>Eastern and Southern Africa</c:v>
                </c:pt>
                <c:pt idx="4">
                  <c:v>West and Central Africa</c:v>
                </c:pt>
                <c:pt idx="5">
                  <c:v>Latin America and Caribbean</c:v>
                </c:pt>
                <c:pt idx="6">
                  <c:v>Western and Central Europe and North America</c:v>
                </c:pt>
              </c:strCache>
            </c:strRef>
          </c:cat>
          <c:val>
            <c:numRef>
              <c:f>Sheet3!$G$16:$G$22</c:f>
              <c:numCache>
                <c:formatCode>0.0</c:formatCode>
                <c:ptCount val="7"/>
                <c:pt idx="0">
                  <c:v>0.2</c:v>
                </c:pt>
                <c:pt idx="1">
                  <c:v>0.8</c:v>
                </c:pt>
                <c:pt idx="2">
                  <c:v>0.01</c:v>
                </c:pt>
                <c:pt idx="3">
                  <c:v>8.6</c:v>
                </c:pt>
                <c:pt idx="4">
                  <c:v>2.4</c:v>
                </c:pt>
                <c:pt idx="5">
                  <c:v>1.3</c:v>
                </c:pt>
                <c:pt idx="6">
                  <c:v>0.1</c:v>
                </c:pt>
              </c:numCache>
            </c:numRef>
          </c:val>
          <c:extLst xmlns:c16r2="http://schemas.microsoft.com/office/drawing/2015/06/chart">
            <c:ext xmlns:c16="http://schemas.microsoft.com/office/drawing/2014/chart" uri="{C3380CC4-5D6E-409C-BE32-E72D297353CC}">
              <c16:uniqueId val="{00000001-476A-46BE-820F-CD9FEED3224B}"/>
            </c:ext>
          </c:extLst>
        </c:ser>
        <c:dLbls>
          <c:showLegendKey val="0"/>
          <c:showVal val="0"/>
          <c:showCatName val="0"/>
          <c:showSerName val="0"/>
          <c:showPercent val="0"/>
          <c:showBubbleSize val="0"/>
        </c:dLbls>
        <c:gapWidth val="219"/>
        <c:overlap val="-27"/>
        <c:axId val="2120725976"/>
        <c:axId val="2136681768"/>
      </c:barChart>
      <c:catAx>
        <c:axId val="212072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36681768"/>
        <c:crosses val="autoZero"/>
        <c:auto val="1"/>
        <c:lblAlgn val="ctr"/>
        <c:lblOffset val="100"/>
        <c:noMultiLvlLbl val="0"/>
      </c:catAx>
      <c:valAx>
        <c:axId val="2136681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HIV prevalence (%)</a:t>
                </a:r>
              </a:p>
            </c:rich>
          </c:tx>
          <c:layout>
            <c:manualLayout>
              <c:xMode val="edge"/>
              <c:yMode val="edge"/>
              <c:x val="0.0140845070422535"/>
              <c:y val="0.34240542025270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20725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C3F9BAA4-1C03-D04E-89CD-6EFBEA9F999C}" type="datetimeFigureOut">
              <a:rPr lang="en-US" smtClean="0"/>
              <a:t>18-07-19</a:t>
            </a:fld>
            <a:endParaRPr lang="en-US"/>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lIns="91440" tIns="45720" rIns="91440" bIns="45720" rtlCol="0" anchor="b"/>
          <a:lstStyle>
            <a:lvl1pPr algn="r">
              <a:defRPr sz="1200"/>
            </a:lvl1pPr>
          </a:lstStyle>
          <a:p>
            <a:fld id="{3C85C81D-1A07-D540-A532-0DCBADA97287}" type="slidenum">
              <a:rPr lang="en-US" smtClean="0"/>
              <a:t>‹#›</a:t>
            </a:fld>
            <a:endParaRPr lang="en-US"/>
          </a:p>
        </p:txBody>
      </p:sp>
    </p:spTree>
    <p:extLst>
      <p:ext uri="{BB962C8B-B14F-4D97-AF65-F5344CB8AC3E}">
        <p14:creationId xmlns:p14="http://schemas.microsoft.com/office/powerpoint/2010/main" val="136155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4608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4608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cs typeface="+mn-cs"/>
              </a:defRPr>
            </a:lvl1pPr>
          </a:lstStyle>
          <a:p>
            <a:pPr>
              <a:defRPr/>
            </a:pPr>
            <a:fld id="{9532C47C-5FB0-DD4B-903F-B295871F0FDE}" type="slidenum">
              <a:rPr lang="en-US"/>
              <a:pPr>
                <a:defRPr/>
              </a:pPr>
              <a:t>‹#›</a:t>
            </a:fld>
            <a:endParaRPr lang="en-US"/>
          </a:p>
        </p:txBody>
      </p:sp>
    </p:spTree>
    <p:extLst>
      <p:ext uri="{BB962C8B-B14F-4D97-AF65-F5344CB8AC3E}">
        <p14:creationId xmlns:p14="http://schemas.microsoft.com/office/powerpoint/2010/main" val="2155266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image" Target="../media/image6.png"/></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76" indent="-285722" eaLnBrk="0" hangingPunct="0">
              <a:defRPr sz="2400">
                <a:solidFill>
                  <a:schemeClr val="tx1"/>
                </a:solidFill>
                <a:latin typeface="Arial" charset="0"/>
                <a:ea typeface="ＭＳ Ｐゴシック" charset="0"/>
              </a:defRPr>
            </a:lvl2pPr>
            <a:lvl3pPr marL="1142886" indent="-228577" eaLnBrk="0" hangingPunct="0">
              <a:defRPr sz="2400">
                <a:solidFill>
                  <a:schemeClr val="tx1"/>
                </a:solidFill>
                <a:latin typeface="Arial" charset="0"/>
                <a:ea typeface="ＭＳ Ｐゴシック" charset="0"/>
              </a:defRPr>
            </a:lvl3pPr>
            <a:lvl4pPr marL="1600042" indent="-228577" eaLnBrk="0" hangingPunct="0">
              <a:defRPr sz="2400">
                <a:solidFill>
                  <a:schemeClr val="tx1"/>
                </a:solidFill>
                <a:latin typeface="Arial" charset="0"/>
                <a:ea typeface="ＭＳ Ｐゴシック" charset="0"/>
              </a:defRPr>
            </a:lvl4pPr>
            <a:lvl5pPr marL="2057196" indent="-228577" eaLnBrk="0" hangingPunct="0">
              <a:defRPr sz="2400">
                <a:solidFill>
                  <a:schemeClr val="tx1"/>
                </a:solidFill>
                <a:latin typeface="Arial" charset="0"/>
                <a:ea typeface="ＭＳ Ｐゴシック" charset="0"/>
              </a:defRPr>
            </a:lvl5pPr>
            <a:lvl6pPr marL="2514350" indent="-228577" eaLnBrk="0" fontAlgn="base" hangingPunct="0">
              <a:spcBef>
                <a:spcPct val="0"/>
              </a:spcBef>
              <a:spcAft>
                <a:spcPct val="0"/>
              </a:spcAft>
              <a:defRPr sz="2400">
                <a:solidFill>
                  <a:schemeClr val="tx1"/>
                </a:solidFill>
                <a:latin typeface="Arial" charset="0"/>
                <a:ea typeface="ＭＳ Ｐゴシック" charset="0"/>
              </a:defRPr>
            </a:lvl6pPr>
            <a:lvl7pPr marL="2971505" indent="-228577" eaLnBrk="0" fontAlgn="base" hangingPunct="0">
              <a:spcBef>
                <a:spcPct val="0"/>
              </a:spcBef>
              <a:spcAft>
                <a:spcPct val="0"/>
              </a:spcAft>
              <a:defRPr sz="2400">
                <a:solidFill>
                  <a:schemeClr val="tx1"/>
                </a:solidFill>
                <a:latin typeface="Arial" charset="0"/>
                <a:ea typeface="ＭＳ Ｐゴシック" charset="0"/>
              </a:defRPr>
            </a:lvl7pPr>
            <a:lvl8pPr marL="3428659" indent="-228577" eaLnBrk="0" fontAlgn="base" hangingPunct="0">
              <a:spcBef>
                <a:spcPct val="0"/>
              </a:spcBef>
              <a:spcAft>
                <a:spcPct val="0"/>
              </a:spcAft>
              <a:defRPr sz="2400">
                <a:solidFill>
                  <a:schemeClr val="tx1"/>
                </a:solidFill>
                <a:latin typeface="Arial" charset="0"/>
                <a:ea typeface="ＭＳ Ｐゴシック" charset="0"/>
              </a:defRPr>
            </a:lvl8pPr>
            <a:lvl9pPr marL="3885814" indent="-2285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00371F-9AFF-EC41-ADBE-4FA650DE6805}" type="slidenum">
              <a:rPr lang="en-US" sz="1200"/>
              <a:pPr eaLnBrk="1" hangingPunct="1"/>
              <a:t>1</a:t>
            </a:fld>
            <a:endParaRPr lang="en-US" sz="1200"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CA" dirty="0" smtClean="0">
                <a:latin typeface="Arial" charset="0"/>
              </a:rPr>
              <a:t>Many thanks for</a:t>
            </a:r>
            <a:r>
              <a:rPr lang="en-CA" baseline="0" dirty="0" smtClean="0">
                <a:latin typeface="Arial" charset="0"/>
              </a:rPr>
              <a:t> the invitation to speak today. It is truly an honour to be speaking to you today and comes at such a critical juncture in the global policy landscape on sex workers, rights &amp; HIV. A special thanks to Chris and </a:t>
            </a:r>
            <a:r>
              <a:rPr lang="en-CA" baseline="0" dirty="0" err="1" smtClean="0">
                <a:latin typeface="Arial" charset="0"/>
              </a:rPr>
              <a:t>Stef</a:t>
            </a:r>
            <a:r>
              <a:rPr lang="en-CA" baseline="0" dirty="0" smtClean="0">
                <a:latin typeface="Arial" charset="0"/>
              </a:rPr>
              <a:t> for the invitation.</a:t>
            </a:r>
            <a:endParaRPr lang="en-CA"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a:buChar char="•"/>
            </a:pPr>
            <a:r>
              <a:rPr lang="en-US" sz="1200" kern="1200" dirty="0" smtClean="0">
                <a:solidFill>
                  <a:schemeClr val="tx1"/>
                </a:solidFill>
                <a:effectLst/>
                <a:latin typeface="Arial" pitchFamily="34" charset="0"/>
                <a:ea typeface="ＭＳ Ｐゴシック" charset="0"/>
                <a:cs typeface="ＭＳ Ｐゴシック" charset="0"/>
              </a:rPr>
              <a:t>In settings such as Kenya and Canada where sex work is </a:t>
            </a:r>
            <a:r>
              <a:rPr lang="en-US" sz="1200" kern="1200" dirty="0" err="1" smtClean="0">
                <a:solidFill>
                  <a:schemeClr val="tx1"/>
                </a:solidFill>
                <a:effectLst/>
                <a:latin typeface="Arial" pitchFamily="34" charset="0"/>
                <a:ea typeface="ＭＳ Ｐゴシック" charset="0"/>
                <a:cs typeface="ＭＳ Ｐゴシック" charset="0"/>
              </a:rPr>
              <a:t>criminalised</a:t>
            </a:r>
            <a:r>
              <a:rPr lang="en-US" sz="1200" kern="1200" dirty="0" smtClean="0">
                <a:solidFill>
                  <a:schemeClr val="tx1"/>
                </a:solidFill>
                <a:effectLst/>
                <a:latin typeface="Arial" pitchFamily="34" charset="0"/>
                <a:ea typeface="ＭＳ Ｐゴシック" charset="0"/>
                <a:cs typeface="ＭＳ Ｐゴシック" charset="0"/>
              </a:rPr>
              <a:t> and sexual violence against sex workers (by clients, police, partners, or strangers) remains endemic, elimination of sexual violence alone could avert 17–20% of HIV infections in sex workers and clients over the next decade. </a:t>
            </a:r>
          </a:p>
          <a:p>
            <a:pPr marL="171450" indent="-171450">
              <a:buFont typeface="Arial"/>
              <a:buChar char="•"/>
            </a:pPr>
            <a:r>
              <a:rPr lang="en-US" sz="1200" kern="1200" dirty="0" smtClean="0">
                <a:solidFill>
                  <a:schemeClr val="tx1"/>
                </a:solidFill>
                <a:effectLst/>
                <a:latin typeface="Arial" pitchFamily="34" charset="0"/>
                <a:ea typeface="ＭＳ Ｐゴシック" charset="0"/>
                <a:cs typeface="ＭＳ Ｐゴシック" charset="0"/>
              </a:rPr>
              <a:t>Access to safer work environments (</a:t>
            </a:r>
            <a:r>
              <a:rPr lang="en-US" sz="1200" kern="1200" dirty="0" err="1" smtClean="0">
                <a:solidFill>
                  <a:schemeClr val="tx1"/>
                </a:solidFill>
                <a:effectLst/>
                <a:latin typeface="Arial" pitchFamily="34" charset="0"/>
                <a:ea typeface="ＭＳ Ｐゴシック" charset="0"/>
                <a:cs typeface="ＭＳ Ｐゴシック" charset="0"/>
              </a:rPr>
              <a:t>eg</a:t>
            </a:r>
            <a:r>
              <a:rPr lang="en-US" sz="1200" kern="1200" dirty="0" smtClean="0">
                <a:solidFill>
                  <a:schemeClr val="tx1"/>
                </a:solidFill>
                <a:effectLst/>
                <a:latin typeface="Arial" pitchFamily="34" charset="0"/>
                <a:ea typeface="ＭＳ Ｐゴシック" charset="0"/>
                <a:cs typeface="ＭＳ Ｐゴシック" charset="0"/>
              </a:rPr>
              <a:t>, venues with supportive policies and practices on violence, HIV, and access to condoms) could substantially shift the course of epidemics.</a:t>
            </a:r>
          </a:p>
          <a:p>
            <a:pPr marL="171450" indent="-171450">
              <a:buFont typeface="Arial"/>
              <a:buChar char="•"/>
            </a:pPr>
            <a:r>
              <a:rPr lang="en-US" sz="1200" kern="1200" dirty="0" err="1" smtClean="0">
                <a:solidFill>
                  <a:schemeClr val="tx1"/>
                </a:solidFill>
                <a:effectLst/>
                <a:latin typeface="Arial" pitchFamily="34" charset="0"/>
                <a:ea typeface="ＭＳ Ｐゴシック" charset="0"/>
                <a:cs typeface="ＭＳ Ｐゴシック" charset="0"/>
              </a:rPr>
              <a:t>Decriminalisation</a:t>
            </a:r>
            <a:r>
              <a:rPr lang="en-US" sz="1200" kern="1200" dirty="0" smtClean="0">
                <a:solidFill>
                  <a:schemeClr val="tx1"/>
                </a:solidFill>
                <a:effectLst/>
                <a:latin typeface="Arial" pitchFamily="34" charset="0"/>
                <a:ea typeface="ＭＳ Ｐゴシック" charset="0"/>
                <a:cs typeface="ＭＳ Ｐゴシック" charset="0"/>
              </a:rPr>
              <a:t> of sex work could avert the largest percentage of HIV infections in sex workers and clients (33–46%) during the next decade, through iterative effects on violence, police harassment, safer work environments, and HIV transmission pathways. </a:t>
            </a:r>
            <a:endParaRPr lang="en-US" dirty="0" smtClean="0"/>
          </a:p>
          <a:p>
            <a:endParaRPr lang="en-US" dirty="0">
              <a:latin typeface="Arial" charset="0"/>
            </a:endParaRPr>
          </a:p>
        </p:txBody>
      </p:sp>
      <p:sp>
        <p:nvSpPr>
          <p:cNvPr id="4" name="Slide Number Placeholder 3"/>
          <p:cNvSpPr>
            <a:spLocks noGrp="1"/>
          </p:cNvSpPr>
          <p:nvPr>
            <p:ph type="sldNum" sz="quarter" idx="5"/>
          </p:nvPr>
        </p:nvSpPr>
        <p:spPr/>
        <p:txBody>
          <a:bodyPr/>
          <a:lstStyle/>
          <a:p>
            <a:pPr>
              <a:defRPr/>
            </a:pPr>
            <a:fld id="{46342E49-DD30-0143-B21C-CE332AFC8499}"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ＭＳ Ｐゴシック" charset="0"/>
                <a:cs typeface="ＭＳ Ｐゴシック" charset="0"/>
              </a:rPr>
              <a:t>Perhaps the most significant policy advancement since our </a:t>
            </a:r>
            <a:r>
              <a:rPr lang="en-US" sz="1200" i="1" kern="1200" dirty="0" smtClean="0">
                <a:solidFill>
                  <a:schemeClr val="tx1"/>
                </a:solidFill>
                <a:effectLst/>
                <a:latin typeface="Arial" pitchFamily="34" charset="0"/>
                <a:ea typeface="ＭＳ Ｐゴシック" charset="0"/>
                <a:cs typeface="ＭＳ Ｐゴシック" charset="0"/>
              </a:rPr>
              <a:t>Lancet</a:t>
            </a:r>
            <a:r>
              <a:rPr lang="en-US" sz="1200" kern="1200" dirty="0" smtClean="0">
                <a:solidFill>
                  <a:schemeClr val="tx1"/>
                </a:solidFill>
                <a:effectLst/>
                <a:latin typeface="Arial" pitchFamily="34" charset="0"/>
                <a:ea typeface="ＭＳ Ｐゴシック" charset="0"/>
                <a:cs typeface="ＭＳ Ｐゴシック" charset="0"/>
              </a:rPr>
              <a:t> 2014 series is Amnesty International’s high-profile decision</a:t>
            </a:r>
            <a:r>
              <a:rPr lang="en-US" sz="1200" kern="1200" baseline="30000" dirty="0" smtClean="0">
                <a:solidFill>
                  <a:schemeClr val="tx1"/>
                </a:solidFill>
                <a:effectLst/>
                <a:latin typeface="Arial" pitchFamily="34" charset="0"/>
                <a:ea typeface="ＭＳ Ｐゴシック" charset="0"/>
                <a:cs typeface="ＭＳ Ｐゴシック" charset="0"/>
              </a:rPr>
              <a:t>8</a:t>
            </a:r>
            <a:r>
              <a:rPr lang="en-US" sz="1200" kern="1200" dirty="0" smtClean="0">
                <a:solidFill>
                  <a:schemeClr val="tx1"/>
                </a:solidFill>
                <a:effectLst/>
                <a:latin typeface="Arial" pitchFamily="34" charset="0"/>
                <a:ea typeface="ＭＳ Ｐゴシック" charset="0"/>
                <a:cs typeface="ＭＳ Ｐゴシック" charset="0"/>
              </a:rPr>
              <a:t> to call for full </a:t>
            </a:r>
            <a:r>
              <a:rPr lang="en-US" sz="1200" kern="1200" dirty="0" err="1" smtClean="0">
                <a:solidFill>
                  <a:schemeClr val="tx1"/>
                </a:solidFill>
                <a:effectLst/>
                <a:latin typeface="Arial" pitchFamily="34" charset="0"/>
                <a:ea typeface="ＭＳ Ｐゴシック" charset="0"/>
                <a:cs typeface="ＭＳ Ｐゴシック" charset="0"/>
              </a:rPr>
              <a:t>decriminalisation</a:t>
            </a:r>
            <a:r>
              <a:rPr lang="en-US" sz="1200" kern="1200" dirty="0" smtClean="0">
                <a:solidFill>
                  <a:schemeClr val="tx1"/>
                </a:solidFill>
                <a:effectLst/>
                <a:latin typeface="Arial" pitchFamily="34" charset="0"/>
                <a:ea typeface="ＭＳ Ｐゴシック" charset="0"/>
                <a:cs typeface="ＭＳ Ｐゴシック" charset="0"/>
              </a:rPr>
              <a:t> of sex work based on human rights and health evidence (Panel 1).</a:t>
            </a:r>
            <a:r>
              <a:rPr lang="en-US" sz="1200" kern="1200" baseline="30000" dirty="0" smtClean="0">
                <a:solidFill>
                  <a:schemeClr val="tx1"/>
                </a:solidFill>
                <a:effectLst/>
                <a:latin typeface="Arial" pitchFamily="34" charset="0"/>
                <a:ea typeface="ＭＳ Ｐゴシック" charset="0"/>
                <a:cs typeface="ＭＳ Ｐゴシック" charset="0"/>
              </a:rPr>
              <a:t> </a:t>
            </a:r>
            <a:r>
              <a:rPr lang="en-US" sz="1200" kern="1200" dirty="0" smtClean="0">
                <a:solidFill>
                  <a:schemeClr val="tx1"/>
                </a:solidFill>
                <a:effectLst/>
                <a:latin typeface="Arial" pitchFamily="34" charset="0"/>
                <a:ea typeface="ＭＳ Ｐゴシック" charset="0"/>
                <a:cs typeface="ＭＳ Ｐゴシック" charset="0"/>
              </a:rPr>
              <a:t>While Amnesty International does not set policy, it wields tremendous influence in shaping policy frameworks globally, thus the impact of this recommendation cannot be overstated.</a:t>
            </a:r>
            <a:r>
              <a:rPr lang="en-CA" dirty="0" smtClean="0">
                <a:effectLst/>
              </a:rPr>
              <a:t> </a:t>
            </a:r>
          </a:p>
          <a:p>
            <a:r>
              <a:rPr lang="en-US" sz="1200" kern="1200" dirty="0" smtClean="0">
                <a:solidFill>
                  <a:schemeClr val="tx1"/>
                </a:solidFill>
                <a:effectLst/>
                <a:latin typeface="Arial" pitchFamily="34" charset="0"/>
                <a:ea typeface="ＭＳ Ｐゴシック" charset="0"/>
                <a:cs typeface="ＭＳ Ｐゴシック" charset="0"/>
              </a:rPr>
              <a:t>meaningful policy change has yet to be achieved in most settings and the harms of </a:t>
            </a:r>
            <a:r>
              <a:rPr lang="en-US" sz="1200" kern="1200" dirty="0" err="1" smtClean="0">
                <a:solidFill>
                  <a:schemeClr val="tx1"/>
                </a:solidFill>
                <a:effectLst/>
                <a:latin typeface="Arial" pitchFamily="34" charset="0"/>
                <a:ea typeface="ＭＳ Ｐゴシック" charset="0"/>
                <a:cs typeface="ＭＳ Ｐゴシック" charset="0"/>
              </a:rPr>
              <a:t>criminalisation</a:t>
            </a:r>
            <a:r>
              <a:rPr lang="en-US" sz="1200" kern="1200" dirty="0" smtClean="0">
                <a:solidFill>
                  <a:schemeClr val="tx1"/>
                </a:solidFill>
                <a:effectLst/>
                <a:latin typeface="Arial" pitchFamily="34" charset="0"/>
                <a:ea typeface="ＭＳ Ｐゴシック" charset="0"/>
                <a:cs typeface="ＭＳ Ｐゴシック" charset="0"/>
              </a:rPr>
              <a:t> continue to be articulated in shadow reports to CEDAW. </a:t>
            </a:r>
          </a:p>
          <a:p>
            <a:endParaRPr lang="en-US" sz="1200" kern="1200" dirty="0" smtClean="0">
              <a:solidFill>
                <a:schemeClr val="tx1"/>
              </a:solidFill>
              <a:effectLst/>
              <a:latin typeface="Arial" pitchFamily="34" charset="0"/>
              <a:ea typeface="ＭＳ Ｐゴシック" charset="0"/>
              <a:cs typeface="ＭＳ Ｐゴシック" charset="0"/>
            </a:endParaRPr>
          </a:p>
          <a:p>
            <a:r>
              <a:rPr lang="en-US" sz="1200" kern="1200" dirty="0" smtClean="0">
                <a:solidFill>
                  <a:schemeClr val="tx1"/>
                </a:solidFill>
                <a:effectLst/>
                <a:latin typeface="Arial" pitchFamily="34" charset="0"/>
                <a:ea typeface="ＭＳ Ｐゴシック" charset="0"/>
                <a:cs typeface="ＭＳ Ｐゴシック" charset="0"/>
              </a:rPr>
              <a:t>In criminalized environments, sex workers continue to report a profound lack of police protection, exacerbated by experiences of violence.</a:t>
            </a:r>
            <a:r>
              <a:rPr lang="en-US" sz="1200" kern="1200" baseline="30000" dirty="0" smtClean="0">
                <a:solidFill>
                  <a:schemeClr val="tx1"/>
                </a:solidFill>
                <a:effectLst/>
                <a:latin typeface="Arial" pitchFamily="34" charset="0"/>
                <a:ea typeface="ＭＳ Ｐゴシック" charset="0"/>
                <a:cs typeface="ＭＳ Ｐゴシック" charset="0"/>
              </a:rPr>
              <a:t>27</a:t>
            </a:r>
            <a:r>
              <a:rPr lang="en-US" sz="1200" kern="1200" dirty="0" smtClean="0">
                <a:solidFill>
                  <a:schemeClr val="tx1"/>
                </a:solidFill>
                <a:effectLst/>
                <a:latin typeface="Arial" pitchFamily="34" charset="0"/>
                <a:ea typeface="ＭＳ Ｐゴシック" charset="0"/>
                <a:cs typeface="ＭＳ Ｐゴシック" charset="0"/>
              </a:rPr>
              <a:t> </a:t>
            </a:r>
          </a:p>
          <a:p>
            <a:r>
              <a:rPr lang="en-US" sz="1200" kern="1200" dirty="0" smtClean="0">
                <a:solidFill>
                  <a:schemeClr val="tx1"/>
                </a:solidFill>
                <a:effectLst/>
                <a:latin typeface="Arial" pitchFamily="34" charset="0"/>
                <a:ea typeface="ＭＳ Ｐゴシック" charset="0"/>
                <a:cs typeface="ＭＳ Ｐゴシック" charset="0"/>
              </a:rPr>
              <a:t>One notable exception is South Africa, where on December 20, 2017, the African National Congress (ANC) following huge efforts by the sex worker rights movement resolved to decriminalize sex work </a:t>
            </a:r>
            <a:endParaRPr lang="en-CA" dirty="0" smtClean="0">
              <a:effectLst/>
            </a:endParaRPr>
          </a:p>
          <a:p>
            <a:r>
              <a:rPr lang="en-US" sz="1200" kern="1200" dirty="0" smtClean="0">
                <a:solidFill>
                  <a:schemeClr val="tx1"/>
                </a:solidFill>
                <a:effectLst/>
                <a:latin typeface="Arial" pitchFamily="34" charset="0"/>
                <a:ea typeface="ＭＳ Ｐゴシック" charset="0"/>
                <a:cs typeface="ＭＳ Ｐゴシック" charset="0"/>
              </a:rPr>
              <a:t>Since 2014, Canada, Ireland and France have all implemented versions of </a:t>
            </a:r>
            <a:r>
              <a:rPr lang="en-US" sz="1200" kern="1200" dirty="0" err="1" smtClean="0">
                <a:solidFill>
                  <a:schemeClr val="tx1"/>
                </a:solidFill>
                <a:effectLst/>
                <a:latin typeface="Arial" pitchFamily="34" charset="0"/>
                <a:ea typeface="ＭＳ Ｐゴシック" charset="0"/>
                <a:cs typeface="ＭＳ Ｐゴシック" charset="0"/>
              </a:rPr>
              <a:t>criminalisation</a:t>
            </a:r>
            <a:r>
              <a:rPr lang="en-US" sz="1200" kern="1200" dirty="0" smtClean="0">
                <a:solidFill>
                  <a:schemeClr val="tx1"/>
                </a:solidFill>
                <a:effectLst/>
                <a:latin typeface="Arial" pitchFamily="34" charset="0"/>
                <a:ea typeface="ＭＳ Ｐゴシック" charset="0"/>
                <a:cs typeface="ＭＳ Ｐゴシック" charset="0"/>
              </a:rPr>
              <a:t> under an “end-demand model”. Large-scale anti-client raids have been reported alongside raids of sex workers in Tanzania. In 2016, a new bill was introduced in Uganda to criminalize clients of sex workers.</a:t>
            </a:r>
            <a:r>
              <a:rPr lang="en-US" sz="1200" kern="1200" baseline="30000" dirty="0" smtClean="0">
                <a:solidFill>
                  <a:schemeClr val="tx1"/>
                </a:solidFill>
                <a:effectLst/>
                <a:latin typeface="Arial" pitchFamily="34" charset="0"/>
                <a:ea typeface="ＭＳ Ｐゴシック" charset="0"/>
                <a:cs typeface="ＭＳ Ｐゴシック" charset="0"/>
              </a:rPr>
              <a:t>62</a:t>
            </a:r>
            <a:r>
              <a:rPr lang="en-CA"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9532C47C-5FB0-DD4B-903F-B295871F0FDE}" type="slidenum">
              <a:rPr lang="en-US" smtClean="0"/>
              <a:pPr>
                <a:defRPr/>
              </a:pPr>
              <a:t>13</a:t>
            </a:fld>
            <a:endParaRPr lang="en-US"/>
          </a:p>
        </p:txBody>
      </p:sp>
    </p:spTree>
    <p:extLst>
      <p:ext uri="{BB962C8B-B14F-4D97-AF65-F5344CB8AC3E}">
        <p14:creationId xmlns:p14="http://schemas.microsoft.com/office/powerpoint/2010/main" val="364615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32C47C-5FB0-DD4B-903F-B295871F0FDE}" type="slidenum">
              <a:rPr lang="en-US" smtClean="0"/>
              <a:pPr>
                <a:defRPr/>
              </a:pPr>
              <a:t>14</a:t>
            </a:fld>
            <a:endParaRPr lang="en-US" dirty="0"/>
          </a:p>
        </p:txBody>
      </p:sp>
    </p:spTree>
    <p:extLst>
      <p:ext uri="{BB962C8B-B14F-4D97-AF65-F5344CB8AC3E}">
        <p14:creationId xmlns:p14="http://schemas.microsoft.com/office/powerpoint/2010/main" val="23446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charset="0"/>
                <a:cs typeface="ＭＳ Ｐゴシック" charset="0"/>
              </a:defRPr>
            </a:lvl1pPr>
            <a:lvl2pPr marL="742950" indent="-285750" defTabSz="928688" eaLnBrk="0" hangingPunct="0">
              <a:defRPr sz="2400">
                <a:solidFill>
                  <a:schemeClr val="tx1"/>
                </a:solidFill>
                <a:latin typeface="Arial" charset="0"/>
                <a:ea typeface="ＭＳ Ｐゴシック" charset="0"/>
              </a:defRPr>
            </a:lvl2pPr>
            <a:lvl3pPr marL="1143000" indent="-228600" defTabSz="928688" eaLnBrk="0" hangingPunct="0">
              <a:defRPr sz="2400">
                <a:solidFill>
                  <a:schemeClr val="tx1"/>
                </a:solidFill>
                <a:latin typeface="Arial" charset="0"/>
                <a:ea typeface="ＭＳ Ｐゴシック" charset="0"/>
              </a:defRPr>
            </a:lvl3pPr>
            <a:lvl4pPr marL="1600200" indent="-228600" defTabSz="928688" eaLnBrk="0" hangingPunct="0">
              <a:defRPr sz="2400">
                <a:solidFill>
                  <a:schemeClr val="tx1"/>
                </a:solidFill>
                <a:latin typeface="Arial" charset="0"/>
                <a:ea typeface="ＭＳ Ｐゴシック" charset="0"/>
              </a:defRPr>
            </a:lvl4pPr>
            <a:lvl5pPr marL="2057400" indent="-228600" defTabSz="928688" eaLnBrk="0" hangingPunct="0">
              <a:defRPr sz="2400">
                <a:solidFill>
                  <a:schemeClr val="tx1"/>
                </a:solidFill>
                <a:latin typeface="Arial" charset="0"/>
                <a:ea typeface="ＭＳ Ｐゴシック" charset="0"/>
              </a:defRPr>
            </a:lvl5pPr>
            <a:lvl6pPr marL="2514600" indent="-228600" defTabSz="928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8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8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8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3CF76D-E363-3B45-8E1C-3DFB97ECE42D}" type="slidenum">
              <a:rPr lang="en-GB" sz="1200"/>
              <a:pPr eaLnBrk="1" hangingPunct="1"/>
              <a:t>15</a:t>
            </a:fld>
            <a:endParaRPr lang="en-GB" sz="1200"/>
          </a:p>
        </p:txBody>
      </p:sp>
      <p:sp>
        <p:nvSpPr>
          <p:cNvPr id="56322"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698500" y="4411663"/>
            <a:ext cx="5600700" cy="41767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 typeface="Arial"/>
              <a:buNone/>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p:cNvSpPr>
          <p:nvPr>
            <p:ph type="sldImg"/>
          </p:nvPr>
        </p:nvSpPr>
        <p:spPr>
          <a:solidFill>
            <a:srgbClr val="FFFFFF"/>
          </a:solidFill>
          <a:ln/>
        </p:spPr>
      </p:sp>
      <p:sp>
        <p:nvSpPr>
          <p:cNvPr id="266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SzPct val="115000"/>
              <a:buFontTx/>
              <a:buBlip>
                <a:blip r:embed="rId3"/>
              </a:buBlip>
              <a:defRPr/>
            </a:pPr>
            <a:r>
              <a:rPr lang="en-US" sz="1200" dirty="0" smtClean="0">
                <a:effectLst>
                  <a:outerShdw blurRad="38100" dist="38100" dir="2700000" algn="tl">
                    <a:srgbClr val="336699"/>
                  </a:outerShdw>
                </a:effectLst>
                <a:latin typeface="Arial" charset="0"/>
              </a:rPr>
              <a:t>This map from</a:t>
            </a:r>
            <a:r>
              <a:rPr lang="en-US" sz="1200" baseline="0" dirty="0" smtClean="0">
                <a:effectLst>
                  <a:outerShdw blurRad="38100" dist="38100" dir="2700000" algn="tl">
                    <a:srgbClr val="336699"/>
                  </a:outerShdw>
                </a:effectLst>
                <a:latin typeface="Arial" charset="0"/>
              </a:rPr>
              <a:t> Andrea </a:t>
            </a:r>
            <a:r>
              <a:rPr lang="en-US" sz="1200" baseline="0" dirty="0" err="1" smtClean="0">
                <a:effectLst>
                  <a:outerShdw blurRad="38100" dist="38100" dir="2700000" algn="tl">
                    <a:srgbClr val="336699"/>
                  </a:outerShdw>
                </a:effectLst>
                <a:latin typeface="Arial" charset="0"/>
              </a:rPr>
              <a:t>Wirtz</a:t>
            </a:r>
            <a:r>
              <a:rPr lang="en-US" sz="1200" baseline="0" dirty="0" smtClean="0">
                <a:effectLst>
                  <a:outerShdw blurRad="38100" dist="38100" dir="2700000" algn="tl">
                    <a:srgbClr val="336699"/>
                  </a:outerShdw>
                </a:effectLst>
                <a:latin typeface="Arial" charset="0"/>
              </a:rPr>
              <a:t> – update from </a:t>
            </a:r>
            <a:r>
              <a:rPr lang="en-US" sz="1200" baseline="0" dirty="0" err="1" smtClean="0">
                <a:effectLst>
                  <a:outerShdw blurRad="38100" dist="38100" dir="2700000" algn="tl">
                    <a:srgbClr val="336699"/>
                  </a:outerShdw>
                </a:effectLst>
                <a:latin typeface="Arial" charset="0"/>
              </a:rPr>
              <a:t>Beyrer</a:t>
            </a:r>
            <a:r>
              <a:rPr lang="en-US" sz="1200" baseline="0" dirty="0" smtClean="0">
                <a:effectLst>
                  <a:outerShdw blurRad="38100" dist="38100" dir="2700000" algn="tl">
                    <a:srgbClr val="336699"/>
                  </a:outerShdw>
                </a:effectLst>
                <a:latin typeface="Arial" charset="0"/>
              </a:rPr>
              <a:t> 2014 Lancet. We are now 113 countries (compared to 79 in 2014) with HIV prevalence data …and yet, </a:t>
            </a:r>
            <a:endParaRPr lang="en-US" sz="1200" dirty="0" smtClean="0">
              <a:effectLst>
                <a:outerShdw blurRad="38100" dist="38100" dir="2700000" algn="tl">
                  <a:srgbClr val="336699"/>
                </a:outerShdw>
              </a:effectLst>
              <a:latin typeface="Arial" charset="0"/>
            </a:endParaRPr>
          </a:p>
          <a:p>
            <a:pPr>
              <a:lnSpc>
                <a:spcPct val="90000"/>
              </a:lnSpc>
              <a:buSzPct val="115000"/>
              <a:buFontTx/>
              <a:buBlip>
                <a:blip r:embed="rId3"/>
              </a:buBlip>
              <a:defRPr/>
            </a:pPr>
            <a:r>
              <a:rPr lang="en-US" sz="1200" dirty="0" smtClean="0">
                <a:effectLst>
                  <a:outerShdw blurRad="38100" dist="38100" dir="2700000" algn="tl">
                    <a:srgbClr val="336699"/>
                  </a:outerShdw>
                </a:effectLst>
                <a:latin typeface="Arial" charset="0"/>
              </a:rPr>
              <a:t>In 2017, HIV burden remains unacceptably high at 12.5% (10.9-14.3) and largely unchanged from 2011 estimates (</a:t>
            </a:r>
            <a:r>
              <a:rPr lang="en-US" sz="1200" dirty="0" err="1" smtClean="0">
                <a:effectLst>
                  <a:outerShdw blurRad="38100" dist="38100" dir="2700000" algn="tl">
                    <a:srgbClr val="336699"/>
                  </a:outerShdw>
                </a:effectLst>
                <a:latin typeface="Arial" charset="0"/>
              </a:rPr>
              <a:t>Baral</a:t>
            </a:r>
            <a:r>
              <a:rPr lang="en-US" sz="1200" dirty="0" smtClean="0">
                <a:effectLst>
                  <a:outerShdw blurRad="38100" dist="38100" dir="2700000" algn="tl">
                    <a:srgbClr val="336699"/>
                  </a:outerShdw>
                </a:effectLst>
                <a:latin typeface="Arial" charset="0"/>
              </a:rPr>
              <a:t> et al)</a:t>
            </a:r>
          </a:p>
          <a:p>
            <a:pPr>
              <a:lnSpc>
                <a:spcPct val="90000"/>
              </a:lnSpc>
              <a:buSzPct val="115000"/>
              <a:buFontTx/>
              <a:buBlip>
                <a:blip r:embed="rId3"/>
              </a:buBlip>
              <a:defRPr/>
            </a:pPr>
            <a:r>
              <a:rPr lang="en-US" sz="1200" dirty="0" smtClean="0">
                <a:effectLst>
                  <a:outerShdw blurRad="38100" dist="38100" dir="2700000" algn="tl">
                    <a:srgbClr val="336699"/>
                  </a:outerShdw>
                </a:effectLst>
                <a:latin typeface="Arial" charset="0"/>
              </a:rPr>
              <a:t>HIV burden varies considerably both across and with regions not just by epidemic structures/ features</a:t>
            </a:r>
            <a:r>
              <a:rPr lang="en-US" sz="1200" baseline="0" dirty="0" smtClean="0">
                <a:effectLst>
                  <a:outerShdw blurRad="38100" dist="38100" dir="2700000" algn="tl">
                    <a:srgbClr val="336699"/>
                  </a:outerShdw>
                </a:effectLst>
                <a:latin typeface="Arial" charset="0"/>
              </a:rPr>
              <a:t> (the </a:t>
            </a:r>
            <a:r>
              <a:rPr lang="en-US" sz="1200" baseline="0" dirty="0" err="1" smtClean="0">
                <a:effectLst>
                  <a:outerShdw blurRad="38100" dist="38100" dir="2700000" algn="tl">
                    <a:srgbClr val="336699"/>
                  </a:outerShdw>
                </a:effectLst>
                <a:latin typeface="Arial" charset="0"/>
              </a:rPr>
              <a:t>epi</a:t>
            </a:r>
            <a:r>
              <a:rPr lang="en-US" sz="1200" baseline="0" dirty="0" smtClean="0">
                <a:effectLst>
                  <a:outerShdw blurRad="38100" dist="38100" dir="2700000" algn="tl">
                    <a:srgbClr val="336699"/>
                  </a:outerShdw>
                </a:effectLst>
                <a:latin typeface="Arial" charset="0"/>
              </a:rPr>
              <a:t>/ e.g. </a:t>
            </a:r>
            <a:r>
              <a:rPr lang="en-US" sz="1200" dirty="0" smtClean="0">
                <a:effectLst>
                  <a:outerShdw blurRad="38100" dist="38100" dir="2700000" algn="tl">
                    <a:srgbClr val="336699"/>
                  </a:outerShdw>
                </a:effectLst>
                <a:latin typeface="Arial" charset="0"/>
              </a:rPr>
              <a:t>prevalence</a:t>
            </a:r>
            <a:r>
              <a:rPr lang="en-US" sz="1200" baseline="0" dirty="0" smtClean="0">
                <a:effectLst>
                  <a:outerShdw blurRad="38100" dist="38100" dir="2700000" algn="tl">
                    <a:srgbClr val="336699"/>
                  </a:outerShdw>
                </a:effectLst>
                <a:latin typeface="Arial" charset="0"/>
              </a:rPr>
              <a:t> among clients)</a:t>
            </a:r>
            <a:r>
              <a:rPr lang="en-US" sz="1200" dirty="0" smtClean="0">
                <a:effectLst>
                  <a:outerShdw blurRad="38100" dist="38100" dir="2700000" algn="tl">
                    <a:srgbClr val="336699"/>
                  </a:outerShdw>
                </a:effectLst>
                <a:latin typeface="Arial" charset="0"/>
              </a:rPr>
              <a:t> but also by contextual and structural features that still largely remain elusive yet critical to understanding reach &amp; estimating</a:t>
            </a:r>
            <a:r>
              <a:rPr lang="en-US" sz="1200" baseline="0" dirty="0" smtClean="0">
                <a:effectLst>
                  <a:outerShdw blurRad="38100" dist="38100" dir="2700000" algn="tl">
                    <a:srgbClr val="336699"/>
                  </a:outerShdw>
                </a:effectLst>
                <a:latin typeface="Arial" charset="0"/>
              </a:rPr>
              <a:t> </a:t>
            </a:r>
            <a:r>
              <a:rPr lang="en-US" sz="1200" dirty="0" smtClean="0">
                <a:effectLst>
                  <a:outerShdw blurRad="38100" dist="38100" dir="2700000" algn="tl">
                    <a:srgbClr val="336699"/>
                  </a:outerShdw>
                </a:effectLst>
                <a:latin typeface="Arial" charset="0"/>
              </a:rPr>
              <a:t>priorities for interventions and policies </a:t>
            </a:r>
          </a:p>
          <a:p>
            <a:endParaRPr lang="en-US" dirty="0"/>
          </a:p>
        </p:txBody>
      </p:sp>
      <p:sp>
        <p:nvSpPr>
          <p:cNvPr id="4" name="Slide Number Placeholder 3"/>
          <p:cNvSpPr>
            <a:spLocks noGrp="1"/>
          </p:cNvSpPr>
          <p:nvPr>
            <p:ph type="sldNum" sz="quarter" idx="10"/>
          </p:nvPr>
        </p:nvSpPr>
        <p:spPr/>
        <p:txBody>
          <a:bodyPr/>
          <a:lstStyle/>
          <a:p>
            <a:pPr>
              <a:defRPr/>
            </a:pPr>
            <a:fld id="{9532C47C-5FB0-DD4B-903F-B295871F0FDE}" type="slidenum">
              <a:rPr lang="en-US" smtClean="0"/>
              <a:pPr>
                <a:defRPr/>
              </a:pPr>
              <a:t>3</a:t>
            </a:fld>
            <a:endParaRPr lang="en-US"/>
          </a:p>
        </p:txBody>
      </p:sp>
    </p:spTree>
    <p:extLst>
      <p:ext uri="{BB962C8B-B14F-4D97-AF65-F5344CB8AC3E}">
        <p14:creationId xmlns:p14="http://schemas.microsoft.com/office/powerpoint/2010/main" val="281287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336699"/>
                  </a:outerShdw>
                </a:effectLst>
                <a:latin typeface="Arial" charset="0"/>
              </a:rPr>
              <a:t>(two decades of PEPFAR anti-prostitution pledge)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outerShdw blurRad="38100" dist="38100" dir="2700000" algn="tl">
                  <a:srgbClr val="336699"/>
                </a:outerShdw>
              </a:effectLst>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336699"/>
                  </a:outerShdw>
                </a:effectLst>
                <a:latin typeface="Arial" charset="0"/>
              </a:rPr>
              <a:t>– yet we now know that 5-20% of new infections in SSA are among female sex workers (Mishra, 2016)</a:t>
            </a:r>
          </a:p>
          <a:p>
            <a:endParaRPr lang="en-US" dirty="0">
              <a:latin typeface="Arial" charset="0"/>
            </a:endParaRPr>
          </a:p>
        </p:txBody>
      </p:sp>
      <p:sp>
        <p:nvSpPr>
          <p:cNvPr id="4" name="Slide Number Placeholder 3"/>
          <p:cNvSpPr>
            <a:spLocks noGrp="1"/>
          </p:cNvSpPr>
          <p:nvPr>
            <p:ph type="sldNum" sz="quarter" idx="5"/>
          </p:nvPr>
        </p:nvSpPr>
        <p:spPr/>
        <p:txBody>
          <a:bodyPr/>
          <a:lstStyle/>
          <a:p>
            <a:pPr>
              <a:defRPr/>
            </a:pPr>
            <a:fld id="{496912EE-2DD4-0740-BD15-59B46344D95A}"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336699"/>
                  </a:outerShdw>
                </a:effectLst>
                <a:latin typeface="Arial" charset="0"/>
              </a:rPr>
              <a:t>(two decades of PEPFAR anti-prostitution pledge)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outerShdw blurRad="38100" dist="38100" dir="2700000" algn="tl">
                  <a:srgbClr val="336699"/>
                </a:outerShdw>
              </a:effectLst>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336699"/>
                  </a:outerShdw>
                </a:effectLst>
                <a:latin typeface="Arial" charset="0"/>
              </a:rPr>
              <a:t>– yet we now know that 5-20% of new infections in SSA are among female sex workers (Mishra, 2016)</a:t>
            </a:r>
          </a:p>
          <a:p>
            <a:endParaRPr lang="en-US" dirty="0">
              <a:latin typeface="Arial" charset="0"/>
            </a:endParaRPr>
          </a:p>
        </p:txBody>
      </p:sp>
      <p:sp>
        <p:nvSpPr>
          <p:cNvPr id="4" name="Slide Number Placeholder 3"/>
          <p:cNvSpPr>
            <a:spLocks noGrp="1"/>
          </p:cNvSpPr>
          <p:nvPr>
            <p:ph type="sldNum" sz="quarter" idx="5"/>
          </p:nvPr>
        </p:nvSpPr>
        <p:spPr/>
        <p:txBody>
          <a:bodyPr/>
          <a:lstStyle/>
          <a:p>
            <a:pPr>
              <a:defRPr/>
            </a:pPr>
            <a:fld id="{496912EE-2DD4-0740-BD15-59B46344D95A}"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p:cNvSpPr>
          <p:nvPr>
            <p:ph type="sldImg"/>
          </p:nvPr>
        </p:nvSpPr>
        <p:spPr>
          <a:solidFill>
            <a:srgbClr val="FFFFFF"/>
          </a:solidFill>
          <a:ln/>
        </p:spPr>
      </p:sp>
      <p:sp>
        <p:nvSpPr>
          <p:cNvPr id="266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latin typeface="Arial" charset="0"/>
              </a:rPr>
              <a:t>Some</a:t>
            </a:r>
            <a:r>
              <a:rPr lang="en-US" baseline="0" dirty="0" smtClean="0">
                <a:latin typeface="Arial" charset="0"/>
              </a:rPr>
              <a:t> of most compelling data has been from southern African countries where TAPS demonstrations projects for </a:t>
            </a:r>
            <a:r>
              <a:rPr lang="en-US" baseline="0" dirty="0" err="1" smtClean="0">
                <a:latin typeface="Arial" charset="0"/>
              </a:rPr>
              <a:t>PreP</a:t>
            </a:r>
            <a:r>
              <a:rPr lang="en-US" baseline="0" dirty="0" smtClean="0">
                <a:latin typeface="Arial" charset="0"/>
              </a:rPr>
              <a:t> and early ART have high acceptability &amp; initiation rates, but drop off is substantial by 6months.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336699"/>
                  </a:outerShdw>
                </a:effectLst>
                <a:latin typeface="Arial" charset="0"/>
              </a:rPr>
              <a:t>There have been some advancements in combination prevention (SAPPH-IRE Trial, Zimbabwe, Cowan et al 2016; 2017), largely localized and the challenge remains in bringing to scale and reach </a:t>
            </a:r>
          </a:p>
          <a:p>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We now have structural determinants and socio-ecological models to help guide more complex epidemiology analyses of HIV epidemic structures in sex work but research has been slow to catch up and structural and contextual factors that confound accurate HIV reporting remain under documented for many of the same reasons: lack of funding and political will, criminalization and stigma, and the ‘invisibility’ of sex work and HIV.</a:t>
            </a:r>
            <a:r>
              <a:rPr lang="en-CA" sz="1200" dirty="0" smtClean="0"/>
              <a:t> </a:t>
            </a:r>
          </a:p>
          <a:p>
            <a:r>
              <a:rPr lang="en-US" baseline="0" dirty="0" smtClean="0"/>
              <a:t>up</a:t>
            </a:r>
            <a:endParaRPr lang="en-US" dirty="0"/>
          </a:p>
        </p:txBody>
      </p:sp>
      <p:sp>
        <p:nvSpPr>
          <p:cNvPr id="4" name="Slide Number Placeholder 3"/>
          <p:cNvSpPr>
            <a:spLocks noGrp="1"/>
          </p:cNvSpPr>
          <p:nvPr>
            <p:ph type="sldNum" sz="quarter" idx="10"/>
          </p:nvPr>
        </p:nvSpPr>
        <p:spPr/>
        <p:txBody>
          <a:bodyPr/>
          <a:lstStyle/>
          <a:p>
            <a:pPr>
              <a:defRPr/>
            </a:pPr>
            <a:fld id="{9532C47C-5FB0-DD4B-903F-B295871F0FDE}" type="slidenum">
              <a:rPr lang="en-US" smtClean="0"/>
              <a:pPr>
                <a:defRPr/>
              </a:pPr>
              <a:t>8</a:t>
            </a:fld>
            <a:endParaRPr lang="en-US"/>
          </a:p>
        </p:txBody>
      </p:sp>
    </p:spTree>
    <p:extLst>
      <p:ext uri="{BB962C8B-B14F-4D97-AF65-F5344CB8AC3E}">
        <p14:creationId xmlns:p14="http://schemas.microsoft.com/office/powerpoint/2010/main" val="98110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charset="0"/>
                <a:cs typeface="ＭＳ Ｐゴシック" charset="0"/>
              </a:defRPr>
            </a:lvl1pPr>
            <a:lvl2pPr marL="742950" indent="-285750" defTabSz="928688" eaLnBrk="0" hangingPunct="0">
              <a:defRPr sz="2400">
                <a:solidFill>
                  <a:schemeClr val="tx1"/>
                </a:solidFill>
                <a:latin typeface="Arial" charset="0"/>
                <a:ea typeface="ＭＳ Ｐゴシック" charset="0"/>
              </a:defRPr>
            </a:lvl2pPr>
            <a:lvl3pPr marL="1143000" indent="-228600" defTabSz="928688" eaLnBrk="0" hangingPunct="0">
              <a:defRPr sz="2400">
                <a:solidFill>
                  <a:schemeClr val="tx1"/>
                </a:solidFill>
                <a:latin typeface="Arial" charset="0"/>
                <a:ea typeface="ＭＳ Ｐゴシック" charset="0"/>
              </a:defRPr>
            </a:lvl3pPr>
            <a:lvl4pPr marL="1600200" indent="-228600" defTabSz="928688" eaLnBrk="0" hangingPunct="0">
              <a:defRPr sz="2400">
                <a:solidFill>
                  <a:schemeClr val="tx1"/>
                </a:solidFill>
                <a:latin typeface="Arial" charset="0"/>
                <a:ea typeface="ＭＳ Ｐゴシック" charset="0"/>
              </a:defRPr>
            </a:lvl4pPr>
            <a:lvl5pPr marL="2057400" indent="-228600" defTabSz="928688" eaLnBrk="0" hangingPunct="0">
              <a:defRPr sz="2400">
                <a:solidFill>
                  <a:schemeClr val="tx1"/>
                </a:solidFill>
                <a:latin typeface="Arial" charset="0"/>
                <a:ea typeface="ＭＳ Ｐゴシック" charset="0"/>
              </a:defRPr>
            </a:lvl5pPr>
            <a:lvl6pPr marL="2514600" indent="-228600" defTabSz="928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8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8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8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BCCA53-6081-794A-B1D3-F4E0F2876CDE}" type="slidenum">
              <a:rPr lang="en-GB" sz="1200"/>
              <a:pPr eaLnBrk="1" hangingPunct="1"/>
              <a:t>9</a:t>
            </a:fld>
            <a:endParaRPr lang="en-GB" sz="1200"/>
          </a:p>
        </p:txBody>
      </p:sp>
      <p:sp>
        <p:nvSpPr>
          <p:cNvPr id="54274"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698500" y="4411663"/>
            <a:ext cx="5600700" cy="41767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89493" indent="-289493">
              <a:buFont typeface="Arial"/>
              <a:buChar char="•"/>
              <a:defRPr/>
            </a:pPr>
            <a:r>
              <a:rPr lang="en-US" dirty="0" smtClean="0">
                <a:cs typeface="+mn-cs"/>
              </a:rPr>
              <a:t>Macro-structural factors </a:t>
            </a:r>
            <a:r>
              <a:rPr lang="en-US" b="1" dirty="0" smtClean="0">
                <a:cs typeface="+mn-cs"/>
              </a:rPr>
              <a:t>increasingly play a central role in HIV epidemic structures among FSWs</a:t>
            </a:r>
            <a:r>
              <a:rPr lang="en-US" i="1" dirty="0" smtClean="0">
                <a:cs typeface="+mn-cs"/>
              </a:rPr>
              <a:t>, operating in iterative pathways with other structural, </a:t>
            </a:r>
            <a:r>
              <a:rPr lang="en-US" i="1" dirty="0" err="1" smtClean="0">
                <a:cs typeface="+mn-cs"/>
              </a:rPr>
              <a:t>behavioural</a:t>
            </a:r>
            <a:r>
              <a:rPr lang="en-US" i="1" dirty="0" smtClean="0">
                <a:cs typeface="+mn-cs"/>
              </a:rPr>
              <a:t>, biological factors </a:t>
            </a:r>
            <a:r>
              <a:rPr lang="en-US" dirty="0" smtClean="0">
                <a:cs typeface="+mn-cs"/>
              </a:rPr>
              <a:t> </a:t>
            </a:r>
            <a:endParaRPr lang="en-US" b="1" dirty="0" smtClean="0">
              <a:cs typeface="+mn-cs"/>
            </a:endParaRPr>
          </a:p>
          <a:p>
            <a:pPr>
              <a:buFont typeface="Arial"/>
              <a:buNone/>
              <a:defRPr/>
            </a:pPr>
            <a:r>
              <a:rPr lang="en-US" b="1" dirty="0" smtClean="0">
                <a:cs typeface="+mn-cs"/>
              </a:rPr>
              <a:t>Key factors that increase HIV risk for FSW: </a:t>
            </a:r>
          </a:p>
          <a:p>
            <a:pPr marL="289493" indent="-289493">
              <a:buFont typeface="Arial"/>
              <a:buChar char="•"/>
              <a:defRPr/>
            </a:pPr>
            <a:r>
              <a:rPr lang="en-US" b="1" dirty="0" smtClean="0">
                <a:cs typeface="+mn-cs"/>
              </a:rPr>
              <a:t>Criminalized and punitive laws &amp; policies </a:t>
            </a:r>
            <a:r>
              <a:rPr lang="en-US" dirty="0" smtClean="0">
                <a:cs typeface="+mn-cs"/>
              </a:rPr>
              <a:t>–criminalization of some or all aspects of sex work, incarceration, punitive restrictions on where/how sex workers operate (e.g. demolition on RLDs in India) </a:t>
            </a:r>
          </a:p>
          <a:p>
            <a:pPr marL="289493" indent="-289493">
              <a:buFont typeface="Arial"/>
              <a:buChar char="•"/>
              <a:defRPr/>
            </a:pPr>
            <a:r>
              <a:rPr lang="en-US" b="1" dirty="0" smtClean="0">
                <a:cs typeface="+mn-cs"/>
              </a:rPr>
              <a:t>Stigma, food insecurity &amp; residential instability </a:t>
            </a:r>
            <a:r>
              <a:rPr lang="en-US" dirty="0" smtClean="0">
                <a:cs typeface="+mn-cs"/>
              </a:rPr>
              <a:t>as products of criminalization and punitive policies</a:t>
            </a:r>
          </a:p>
          <a:p>
            <a:pPr marL="289493" indent="-289493">
              <a:buFont typeface="Arial"/>
              <a:buChar char="•"/>
              <a:defRPr/>
            </a:pPr>
            <a:r>
              <a:rPr lang="en-US" b="1" dirty="0" smtClean="0">
                <a:cs typeface="+mn-cs"/>
              </a:rPr>
              <a:t>Gender-based violence &amp; sex trafficking (forced </a:t>
            </a:r>
            <a:r>
              <a:rPr lang="en-US" b="1" dirty="0" err="1" smtClean="0">
                <a:cs typeface="+mn-cs"/>
              </a:rPr>
              <a:t>labour</a:t>
            </a:r>
            <a:r>
              <a:rPr lang="en-US" b="1" dirty="0" smtClean="0">
                <a:cs typeface="+mn-cs"/>
              </a:rPr>
              <a:t>) </a:t>
            </a:r>
            <a:r>
              <a:rPr lang="en-US" dirty="0" smtClean="0">
                <a:cs typeface="+mn-cs"/>
              </a:rPr>
              <a:t>– where FSWs have constrained rights and access to resources as sex workers + women, these factors increase HIV risk (where as, </a:t>
            </a:r>
            <a:r>
              <a:rPr lang="en-US" b="1" dirty="0" smtClean="0">
                <a:cs typeface="+mn-cs"/>
              </a:rPr>
              <a:t>gender empowerment, higher education and literacy </a:t>
            </a:r>
            <a:r>
              <a:rPr lang="en-US" dirty="0" smtClean="0">
                <a:cs typeface="+mn-cs"/>
              </a:rPr>
              <a:t>which reduce HIV risk)  </a:t>
            </a:r>
          </a:p>
          <a:p>
            <a:pPr marL="289493" indent="-289493">
              <a:buFont typeface="Arial"/>
              <a:buChar char="•"/>
              <a:defRPr/>
            </a:pPr>
            <a:r>
              <a:rPr lang="en-US" b="1" dirty="0" smtClean="0">
                <a:cs typeface="+mn-cs"/>
              </a:rPr>
              <a:t>Migration and mobility</a:t>
            </a:r>
            <a:r>
              <a:rPr lang="en-US" dirty="0" smtClean="0">
                <a:cs typeface="+mn-cs"/>
              </a:rPr>
              <a:t> both mitigating and conferring HIV risks. For example, internal domestic and circular migration and mobility increase HIV risk, whereas longer duration of mobility and international migration from non-endemic settings reduce HIV risks. Other geographic features and epidemic structures (e.g., such as, rural vs. urban migration) that both may confer or mitigate HIV risk for FSW</a:t>
            </a:r>
            <a:endParaRPr lang="en-US" dirty="0">
              <a:latin typeface="Arial"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charset="0"/>
                <a:cs typeface="ＭＳ Ｐゴシック" charset="0"/>
              </a:defRPr>
            </a:lvl1pPr>
            <a:lvl2pPr marL="742950" indent="-285750" defTabSz="928688" eaLnBrk="0" hangingPunct="0">
              <a:defRPr sz="2400">
                <a:solidFill>
                  <a:schemeClr val="tx1"/>
                </a:solidFill>
                <a:latin typeface="Arial" charset="0"/>
                <a:ea typeface="ＭＳ Ｐゴシック" charset="0"/>
              </a:defRPr>
            </a:lvl2pPr>
            <a:lvl3pPr marL="1143000" indent="-228600" defTabSz="928688" eaLnBrk="0" hangingPunct="0">
              <a:defRPr sz="2400">
                <a:solidFill>
                  <a:schemeClr val="tx1"/>
                </a:solidFill>
                <a:latin typeface="Arial" charset="0"/>
                <a:ea typeface="ＭＳ Ｐゴシック" charset="0"/>
              </a:defRPr>
            </a:lvl3pPr>
            <a:lvl4pPr marL="1600200" indent="-228600" defTabSz="928688" eaLnBrk="0" hangingPunct="0">
              <a:defRPr sz="2400">
                <a:solidFill>
                  <a:schemeClr val="tx1"/>
                </a:solidFill>
                <a:latin typeface="Arial" charset="0"/>
                <a:ea typeface="ＭＳ Ｐゴシック" charset="0"/>
              </a:defRPr>
            </a:lvl4pPr>
            <a:lvl5pPr marL="2057400" indent="-228600" defTabSz="928688" eaLnBrk="0" hangingPunct="0">
              <a:defRPr sz="2400">
                <a:solidFill>
                  <a:schemeClr val="tx1"/>
                </a:solidFill>
                <a:latin typeface="Arial" charset="0"/>
                <a:ea typeface="ＭＳ Ｐゴシック" charset="0"/>
              </a:defRPr>
            </a:lvl5pPr>
            <a:lvl6pPr marL="2514600" indent="-228600" defTabSz="928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8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8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8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09F2BD-E419-4148-BC08-02567B849FF3}" type="slidenum">
              <a:rPr lang="en-GB" sz="1200"/>
              <a:pPr eaLnBrk="1" hangingPunct="1"/>
              <a:t>10</a:t>
            </a:fld>
            <a:endParaRPr lang="en-GB" sz="1200"/>
          </a:p>
        </p:txBody>
      </p:sp>
      <p:sp>
        <p:nvSpPr>
          <p:cNvPr id="552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698500" y="4411663"/>
            <a:ext cx="5600700" cy="41767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Arial"/>
              <a:buNone/>
              <a:defRPr/>
            </a:pPr>
            <a:r>
              <a:rPr lang="en-US" sz="2000" dirty="0">
                <a:cs typeface="Arial" charset="0"/>
              </a:rPr>
              <a:t>SW organizing and community empowerment consistently shown to reduce HIV risks and looked at – both as: </a:t>
            </a:r>
          </a:p>
          <a:p>
            <a:pPr marL="810581" lvl="1" indent="-347392">
              <a:buFont typeface="Arial"/>
              <a:buChar char="•"/>
              <a:defRPr/>
            </a:pPr>
            <a:r>
              <a:rPr lang="en-US" sz="2000" dirty="0">
                <a:cs typeface="Arial" charset="0"/>
              </a:rPr>
              <a:t>Broad process of community empowerment (e.g. well-known </a:t>
            </a:r>
            <a:r>
              <a:rPr lang="en-US" sz="2000" dirty="0" err="1">
                <a:cs typeface="Arial" charset="0"/>
              </a:rPr>
              <a:t>Songachi</a:t>
            </a:r>
            <a:r>
              <a:rPr lang="en-US" sz="2000" dirty="0">
                <a:cs typeface="Arial" charset="0"/>
              </a:rPr>
              <a:t>, </a:t>
            </a:r>
            <a:r>
              <a:rPr lang="en-US" sz="2000" dirty="0" err="1">
                <a:cs typeface="Arial" charset="0"/>
              </a:rPr>
              <a:t>Avahan</a:t>
            </a:r>
            <a:r>
              <a:rPr lang="en-US" sz="2000" dirty="0">
                <a:cs typeface="Arial" charset="0"/>
              </a:rPr>
              <a:t> models). </a:t>
            </a:r>
          </a:p>
          <a:p>
            <a:pPr marL="810581" lvl="1" indent="-347392">
              <a:buFont typeface="Arial"/>
              <a:buChar char="•"/>
              <a:defRPr/>
            </a:pPr>
            <a:r>
              <a:rPr lang="en-US" sz="2000" dirty="0">
                <a:cs typeface="Arial" charset="0"/>
              </a:rPr>
              <a:t>Components of sex worker organizing (e.g. collectives, drop-in spaces, peer/ SW-led outreach) </a:t>
            </a:r>
            <a:endParaRPr lang="en-US" dirty="0">
              <a:latin typeface="Arial" charset="0"/>
            </a:endParaRPr>
          </a:p>
          <a:p>
            <a:pPr eaLnBrk="1" hangingPunct="1">
              <a:defRPr/>
            </a:pPr>
            <a:endParaRPr lang="en-US" dirty="0">
              <a:latin typeface="Arial" charset="0"/>
            </a:endParaRPr>
          </a:p>
          <a:p>
            <a:pPr marL="173696" indent="-173696" eaLnBrk="1" hangingPunct="1">
              <a:buFontTx/>
              <a:buChar char="•"/>
              <a:defRPr/>
            </a:pPr>
            <a:r>
              <a:rPr lang="en-US" dirty="0">
                <a:latin typeface="Arial" charset="0"/>
              </a:rPr>
              <a:t>The available data on sex worker organizing is largely restricted to India, where substantial resource investments have been made in community empowerment efforts among SWs as part of broader HIV prevention efforts; and large populations of sex workers have mobilized  </a:t>
            </a:r>
          </a:p>
          <a:p>
            <a:pPr marL="173696" indent="-173696" eaLnBrk="1" hangingPunct="1">
              <a:buFontTx/>
              <a:buChar char="•"/>
              <a:defRPr/>
            </a:pPr>
            <a:r>
              <a:rPr lang="en-US" dirty="0">
                <a:latin typeface="Arial" charset="0"/>
              </a:rPr>
              <a:t>Aside from a handful of reports from </a:t>
            </a:r>
            <a:r>
              <a:rPr lang="fr-CH" dirty="0">
                <a:latin typeface="Arial" charset="0"/>
              </a:rPr>
              <a:t>China, Kenya,</a:t>
            </a:r>
            <a:r>
              <a:rPr lang="en-US" baseline="30000" dirty="0">
                <a:latin typeface="Arial" charset="0"/>
              </a:rPr>
              <a:t> </a:t>
            </a:r>
            <a:r>
              <a:rPr lang="fr-CH" dirty="0">
                <a:latin typeface="Arial" charset="0"/>
              </a:rPr>
              <a:t>and Latin America, </a:t>
            </a:r>
            <a:r>
              <a:rPr lang="fr-CH" baseline="30000" dirty="0">
                <a:latin typeface="Arial" charset="0"/>
              </a:rPr>
              <a:t> </a:t>
            </a:r>
            <a:r>
              <a:rPr lang="fr-CH" dirty="0">
                <a:latin typeface="Arial" charset="0"/>
              </a:rPr>
              <a:t>gaps in data on community empowerment to date can be attributed in large part to lack of resources to evaluate grassroots sex worker efforts and macro-structural constraints of criminalization and stigma that limit the ability of FSWs to organize. </a:t>
            </a:r>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charset="0"/>
                <a:cs typeface="ＭＳ Ｐゴシック" charset="0"/>
              </a:defRPr>
            </a:lvl1pPr>
            <a:lvl2pPr marL="742950" indent="-285750" defTabSz="928688" eaLnBrk="0" hangingPunct="0">
              <a:defRPr sz="2400">
                <a:solidFill>
                  <a:schemeClr val="tx1"/>
                </a:solidFill>
                <a:latin typeface="Arial" charset="0"/>
                <a:ea typeface="ＭＳ Ｐゴシック" charset="0"/>
              </a:defRPr>
            </a:lvl2pPr>
            <a:lvl3pPr marL="1143000" indent="-228600" defTabSz="928688" eaLnBrk="0" hangingPunct="0">
              <a:defRPr sz="2400">
                <a:solidFill>
                  <a:schemeClr val="tx1"/>
                </a:solidFill>
                <a:latin typeface="Arial" charset="0"/>
                <a:ea typeface="ＭＳ Ｐゴシック" charset="0"/>
              </a:defRPr>
            </a:lvl3pPr>
            <a:lvl4pPr marL="1600200" indent="-228600" defTabSz="928688" eaLnBrk="0" hangingPunct="0">
              <a:defRPr sz="2400">
                <a:solidFill>
                  <a:schemeClr val="tx1"/>
                </a:solidFill>
                <a:latin typeface="Arial" charset="0"/>
                <a:ea typeface="ＭＳ Ｐゴシック" charset="0"/>
              </a:defRPr>
            </a:lvl4pPr>
            <a:lvl5pPr marL="2057400" indent="-228600" defTabSz="928688" eaLnBrk="0" hangingPunct="0">
              <a:defRPr sz="2400">
                <a:solidFill>
                  <a:schemeClr val="tx1"/>
                </a:solidFill>
                <a:latin typeface="Arial" charset="0"/>
                <a:ea typeface="ＭＳ Ｐゴシック" charset="0"/>
              </a:defRPr>
            </a:lvl5pPr>
            <a:lvl6pPr marL="2514600" indent="-228600" defTabSz="928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8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8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8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3CF76D-E363-3B45-8E1C-3DFB97ECE42D}" type="slidenum">
              <a:rPr lang="en-GB" sz="1200"/>
              <a:pPr eaLnBrk="1" hangingPunct="1"/>
              <a:t>11</a:t>
            </a:fld>
            <a:endParaRPr lang="en-GB" sz="1200"/>
          </a:p>
        </p:txBody>
      </p:sp>
      <p:sp>
        <p:nvSpPr>
          <p:cNvPr id="56322"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698500" y="4411663"/>
            <a:ext cx="5600700" cy="41767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3696" indent="-173696">
              <a:buFont typeface="Arial"/>
              <a:buChar char="•"/>
              <a:defRPr/>
            </a:pPr>
            <a:r>
              <a:rPr lang="en-US" dirty="0" smtClean="0">
                <a:cs typeface="+mn-cs"/>
              </a:rPr>
              <a:t>The work environment consists of intersecting social, physical, policy and economic features of places within which FSWs operate and work (e.g. venues, street and public spaces, online and other off-street self-</a:t>
            </a:r>
            <a:r>
              <a:rPr lang="en-US" dirty="0" err="1" smtClean="0">
                <a:cs typeface="+mn-cs"/>
              </a:rPr>
              <a:t>advertizing</a:t>
            </a:r>
            <a:r>
              <a:rPr lang="en-US" dirty="0" smtClean="0">
                <a:cs typeface="+mn-cs"/>
              </a:rPr>
              <a:t> spaces). </a:t>
            </a:r>
          </a:p>
          <a:p>
            <a:pPr>
              <a:defRPr/>
            </a:pPr>
            <a:r>
              <a:rPr lang="en-US" b="1" dirty="0" smtClean="0">
                <a:latin typeface="Wingdings"/>
                <a:ea typeface="Wingdings"/>
                <a:cs typeface="Wingdings"/>
                <a:sym typeface="Wingdings"/>
              </a:rPr>
              <a:t></a:t>
            </a:r>
            <a:r>
              <a:rPr lang="en-US" b="1" dirty="0" smtClean="0">
                <a:cs typeface="Arial" charset="0"/>
                <a:sym typeface="Wingdings"/>
              </a:rPr>
              <a:t> HIV risk </a:t>
            </a:r>
            <a:endParaRPr lang="en-US" b="1" dirty="0" smtClean="0">
              <a:cs typeface="Arial" charset="0"/>
            </a:endParaRPr>
          </a:p>
          <a:p>
            <a:pPr marL="347392" indent="-347392">
              <a:buFont typeface="Arial"/>
              <a:buChar char="•"/>
              <a:defRPr/>
            </a:pPr>
            <a:r>
              <a:rPr lang="en-US" b="1" dirty="0" smtClean="0">
                <a:cs typeface="Arial" charset="0"/>
              </a:rPr>
              <a:t>Physical and sexual workplace violence, </a:t>
            </a:r>
            <a:r>
              <a:rPr lang="en-US" i="1" dirty="0" smtClean="0">
                <a:cs typeface="Arial" charset="0"/>
              </a:rPr>
              <a:t>whether </a:t>
            </a:r>
          </a:p>
          <a:p>
            <a:pPr>
              <a:defRPr/>
            </a:pPr>
            <a:r>
              <a:rPr lang="en-US" i="1" dirty="0" smtClean="0">
                <a:cs typeface="Arial" charset="0"/>
              </a:rPr>
              <a:t>     by clients, police, managers, pimps, or predators, </a:t>
            </a:r>
            <a:r>
              <a:rPr lang="en-US" dirty="0" smtClean="0">
                <a:cs typeface="Arial" charset="0"/>
              </a:rPr>
              <a:t>are the most common factors reported and linked in all cases to increased HIV risk (including client condom refusal and non-condom use)</a:t>
            </a:r>
            <a:endParaRPr lang="en-US" i="1" dirty="0" smtClean="0">
              <a:cs typeface="Arial" charset="0"/>
            </a:endParaRPr>
          </a:p>
          <a:p>
            <a:pPr marL="347392" indent="-347392">
              <a:buFont typeface="Arial"/>
              <a:buChar char="•"/>
              <a:defRPr/>
            </a:pPr>
            <a:r>
              <a:rPr lang="en-US" b="1" dirty="0" smtClean="0">
                <a:cs typeface="Arial" charset="0"/>
              </a:rPr>
              <a:t>Law enforcement strategies &amp; local policing, </a:t>
            </a:r>
            <a:r>
              <a:rPr lang="en-US" dirty="0" smtClean="0">
                <a:cs typeface="Arial" charset="0"/>
              </a:rPr>
              <a:t>were examined as bi-products of criminalization including </a:t>
            </a:r>
          </a:p>
          <a:p>
            <a:pPr>
              <a:defRPr/>
            </a:pPr>
            <a:r>
              <a:rPr lang="en-US" i="1" dirty="0" smtClean="0">
                <a:cs typeface="Arial" charset="0"/>
              </a:rPr>
              <a:t>    arrest, incarceration, raids, condom confiscation</a:t>
            </a:r>
          </a:p>
          <a:p>
            <a:pPr marL="347392" indent="-347392">
              <a:buFont typeface="Arial"/>
              <a:buChar char="•"/>
              <a:defRPr/>
            </a:pPr>
            <a:r>
              <a:rPr lang="en-US" b="1" dirty="0" smtClean="0">
                <a:cs typeface="Arial" charset="0"/>
              </a:rPr>
              <a:t>Suboptimal access to safe, appropriate condoms, </a:t>
            </a:r>
          </a:p>
          <a:p>
            <a:pPr>
              <a:defRPr/>
            </a:pPr>
            <a:r>
              <a:rPr lang="en-US" b="1" dirty="0" smtClean="0">
                <a:cs typeface="Arial" charset="0"/>
              </a:rPr>
              <a:t>     sexual health care, HIV and STI testing, ART</a:t>
            </a:r>
          </a:p>
          <a:p>
            <a:pPr marL="347392" indent="-347392">
              <a:buFont typeface="Arial"/>
              <a:buChar char="•"/>
              <a:defRPr/>
            </a:pPr>
            <a:r>
              <a:rPr lang="en-US" b="1" dirty="0" smtClean="0">
                <a:cs typeface="Arial" charset="0"/>
              </a:rPr>
              <a:t>Economic pressures </a:t>
            </a:r>
            <a:r>
              <a:rPr lang="en-US" dirty="0" smtClean="0">
                <a:cs typeface="Arial" charset="0"/>
              </a:rPr>
              <a:t>(client financial incentives, police bribes)</a:t>
            </a:r>
          </a:p>
          <a:p>
            <a:pPr>
              <a:defRPr/>
            </a:pPr>
            <a:endParaRPr lang="en-US" b="1" dirty="0" smtClean="0">
              <a:cs typeface="Arial" charset="0"/>
            </a:endParaRPr>
          </a:p>
          <a:p>
            <a:pPr marL="347392" indent="-347392">
              <a:buFont typeface="Wingdings" charset="0"/>
              <a:buChar char="ê"/>
              <a:defRPr/>
            </a:pPr>
            <a:r>
              <a:rPr lang="en-US" b="1" dirty="0" smtClean="0">
                <a:cs typeface="Arial" charset="0"/>
                <a:sym typeface="Wingdings"/>
              </a:rPr>
              <a:t>HIV risk</a:t>
            </a:r>
            <a:endParaRPr lang="en-US" dirty="0" smtClean="0">
              <a:cs typeface="Arial" charset="0"/>
            </a:endParaRPr>
          </a:p>
          <a:p>
            <a:pPr marL="347392" indent="-347392">
              <a:buFont typeface="Arial"/>
              <a:buChar char="•"/>
              <a:defRPr/>
            </a:pPr>
            <a:r>
              <a:rPr lang="en-US" b="1" dirty="0" smtClean="0">
                <a:cs typeface="Arial" charset="0"/>
              </a:rPr>
              <a:t>Supportive work environments </a:t>
            </a:r>
            <a:r>
              <a:rPr lang="en-US" dirty="0" smtClean="0">
                <a:cs typeface="Arial" charset="0"/>
              </a:rPr>
              <a:t>–</a:t>
            </a:r>
            <a:r>
              <a:rPr lang="en-US" i="1" dirty="0" smtClean="0">
                <a:cs typeface="Arial" charset="0"/>
              </a:rPr>
              <a:t>policy, social and physical features operate synergistically</a:t>
            </a:r>
            <a:r>
              <a:rPr lang="en-US" dirty="0" smtClean="0">
                <a:cs typeface="Arial" charset="0"/>
              </a:rPr>
              <a:t>– supportive venue-based policies and/or managerial practices (e.g. safety mechanisms), physical layout (e.g. access to condoms), peer/ sex worker support  </a:t>
            </a:r>
          </a:p>
          <a:p>
            <a:pPr marL="347392" indent="-347392">
              <a:buFont typeface="Arial"/>
              <a:buChar char="•"/>
              <a:defRPr/>
            </a:pPr>
            <a:r>
              <a:rPr lang="en-US" b="1" dirty="0" smtClean="0">
                <a:cs typeface="Arial" charset="0"/>
              </a:rPr>
              <a:t>Higher SW income, lack of economic dependence </a:t>
            </a:r>
          </a:p>
          <a:p>
            <a:pPr>
              <a:buFont typeface="Arial"/>
              <a:buNone/>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280CCF-BA1F-D643-99B8-893DD33ADA64}" type="slidenum">
              <a:rPr lang="en-US"/>
              <a:pPr>
                <a:defRPr/>
              </a:pPr>
              <a:t>‹#›</a:t>
            </a:fld>
            <a:endParaRPr lang="en-US"/>
          </a:p>
        </p:txBody>
      </p:sp>
    </p:spTree>
    <p:extLst>
      <p:ext uri="{BB962C8B-B14F-4D97-AF65-F5344CB8AC3E}">
        <p14:creationId xmlns:p14="http://schemas.microsoft.com/office/powerpoint/2010/main" val="122189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CDFBA0-E0AC-8546-BE41-967D18D275E9}" type="slidenum">
              <a:rPr lang="en-US"/>
              <a:pPr>
                <a:defRPr/>
              </a:pPr>
              <a:t>‹#›</a:t>
            </a:fld>
            <a:endParaRPr lang="en-US"/>
          </a:p>
        </p:txBody>
      </p:sp>
    </p:spTree>
    <p:extLst>
      <p:ext uri="{BB962C8B-B14F-4D97-AF65-F5344CB8AC3E}">
        <p14:creationId xmlns:p14="http://schemas.microsoft.com/office/powerpoint/2010/main" val="378709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1CCD32-1F0A-894C-B668-535A0EA4072C}" type="slidenum">
              <a:rPr lang="en-US"/>
              <a:pPr>
                <a:defRPr/>
              </a:pPr>
              <a:t>‹#›</a:t>
            </a:fld>
            <a:endParaRPr lang="en-US"/>
          </a:p>
        </p:txBody>
      </p:sp>
    </p:spTree>
    <p:extLst>
      <p:ext uri="{BB962C8B-B14F-4D97-AF65-F5344CB8AC3E}">
        <p14:creationId xmlns:p14="http://schemas.microsoft.com/office/powerpoint/2010/main" val="3704881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9AA63E-338A-FF45-99DB-EA7DB8CF5F5D}" type="slidenum">
              <a:rPr lang="en-US"/>
              <a:pPr>
                <a:defRPr/>
              </a:pPr>
              <a:t>‹#›</a:t>
            </a:fld>
            <a:endParaRPr lang="en-US"/>
          </a:p>
        </p:txBody>
      </p:sp>
    </p:spTree>
    <p:extLst>
      <p:ext uri="{BB962C8B-B14F-4D97-AF65-F5344CB8AC3E}">
        <p14:creationId xmlns:p14="http://schemas.microsoft.com/office/powerpoint/2010/main" val="119240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014D1A-D4FA-FC4D-BB73-195F6C15529C}" type="slidenum">
              <a:rPr lang="en-US"/>
              <a:pPr>
                <a:defRPr/>
              </a:pPr>
              <a:t>‹#›</a:t>
            </a:fld>
            <a:endParaRPr lang="en-US"/>
          </a:p>
        </p:txBody>
      </p:sp>
    </p:spTree>
    <p:extLst>
      <p:ext uri="{BB962C8B-B14F-4D97-AF65-F5344CB8AC3E}">
        <p14:creationId xmlns:p14="http://schemas.microsoft.com/office/powerpoint/2010/main" val="88311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C8A1B-74F4-214D-B536-5C056D910A40}" type="slidenum">
              <a:rPr lang="en-US"/>
              <a:pPr>
                <a:defRPr/>
              </a:pPr>
              <a:t>‹#›</a:t>
            </a:fld>
            <a:endParaRPr lang="en-US"/>
          </a:p>
        </p:txBody>
      </p:sp>
    </p:spTree>
    <p:extLst>
      <p:ext uri="{BB962C8B-B14F-4D97-AF65-F5344CB8AC3E}">
        <p14:creationId xmlns:p14="http://schemas.microsoft.com/office/powerpoint/2010/main" val="144348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55DF9A-F7EA-BE47-82A2-03E13E76CD95}" type="slidenum">
              <a:rPr lang="en-US"/>
              <a:pPr>
                <a:defRPr/>
              </a:pPr>
              <a:t>‹#›</a:t>
            </a:fld>
            <a:endParaRPr lang="en-US"/>
          </a:p>
        </p:txBody>
      </p:sp>
    </p:spTree>
    <p:extLst>
      <p:ext uri="{BB962C8B-B14F-4D97-AF65-F5344CB8AC3E}">
        <p14:creationId xmlns:p14="http://schemas.microsoft.com/office/powerpoint/2010/main" val="311402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2E13C4-B906-7A40-9E6C-A074EAFEE492}" type="slidenum">
              <a:rPr lang="en-US"/>
              <a:pPr>
                <a:defRPr/>
              </a:pPr>
              <a:t>‹#›</a:t>
            </a:fld>
            <a:endParaRPr lang="en-US"/>
          </a:p>
        </p:txBody>
      </p:sp>
    </p:spTree>
    <p:extLst>
      <p:ext uri="{BB962C8B-B14F-4D97-AF65-F5344CB8AC3E}">
        <p14:creationId xmlns:p14="http://schemas.microsoft.com/office/powerpoint/2010/main" val="116067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363EE6-1FBA-6544-A5E1-2157C1D1B4F6}" type="slidenum">
              <a:rPr lang="en-US"/>
              <a:pPr>
                <a:defRPr/>
              </a:pPr>
              <a:t>‹#›</a:t>
            </a:fld>
            <a:endParaRPr lang="en-US"/>
          </a:p>
        </p:txBody>
      </p:sp>
    </p:spTree>
    <p:extLst>
      <p:ext uri="{BB962C8B-B14F-4D97-AF65-F5344CB8AC3E}">
        <p14:creationId xmlns:p14="http://schemas.microsoft.com/office/powerpoint/2010/main" val="43310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852BFA-176C-E344-83B0-CC7C089887AD}" type="slidenum">
              <a:rPr lang="en-US"/>
              <a:pPr>
                <a:defRPr/>
              </a:pPr>
              <a:t>‹#›</a:t>
            </a:fld>
            <a:endParaRPr lang="en-US"/>
          </a:p>
        </p:txBody>
      </p:sp>
    </p:spTree>
    <p:extLst>
      <p:ext uri="{BB962C8B-B14F-4D97-AF65-F5344CB8AC3E}">
        <p14:creationId xmlns:p14="http://schemas.microsoft.com/office/powerpoint/2010/main" val="136327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BCEBB9-4F12-1040-9013-D845600F0893}" type="slidenum">
              <a:rPr lang="en-US"/>
              <a:pPr>
                <a:defRPr/>
              </a:pPr>
              <a:t>‹#›</a:t>
            </a:fld>
            <a:endParaRPr lang="en-US"/>
          </a:p>
        </p:txBody>
      </p:sp>
    </p:spTree>
    <p:extLst>
      <p:ext uri="{BB962C8B-B14F-4D97-AF65-F5344CB8AC3E}">
        <p14:creationId xmlns:p14="http://schemas.microsoft.com/office/powerpoint/2010/main" val="362395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D56119-7EB2-D94F-BA76-A2F2B4765FC5}" type="slidenum">
              <a:rPr lang="en-US"/>
              <a:pPr>
                <a:defRPr/>
              </a:pPr>
              <a:t>‹#›</a:t>
            </a:fld>
            <a:endParaRPr lang="en-US"/>
          </a:p>
        </p:txBody>
      </p:sp>
    </p:spTree>
    <p:extLst>
      <p:ext uri="{BB962C8B-B14F-4D97-AF65-F5344CB8AC3E}">
        <p14:creationId xmlns:p14="http://schemas.microsoft.com/office/powerpoint/2010/main" val="25611227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mn-cs"/>
              </a:defRPr>
            </a:lvl1pPr>
          </a:lstStyle>
          <a:p>
            <a:pPr>
              <a:defRPr/>
            </a:pPr>
            <a:endParaRPr 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n-ea"/>
                <a:cs typeface="+mn-cs"/>
              </a:defRPr>
            </a:lvl1pPr>
          </a:lstStyle>
          <a:p>
            <a:pPr>
              <a:defRPr/>
            </a:pPr>
            <a:endParaRPr lang="en-US"/>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EA4AFEA-3802-1141-A90A-F52AEC0A75F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0" fontAlgn="base" hangingPunct="0">
        <a:spcBef>
          <a:spcPct val="0"/>
        </a:spcBef>
        <a:spcAft>
          <a:spcPct val="0"/>
        </a:spcAft>
        <a:defRPr sz="3600">
          <a:solidFill>
            <a:schemeClr val="folHlink"/>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folHlink"/>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3600">
          <a:solidFill>
            <a:schemeClr val="folHlink"/>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3600">
          <a:solidFill>
            <a:schemeClr val="folHlink"/>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3600">
          <a:solidFill>
            <a:schemeClr val="folHlink"/>
          </a:solidFill>
          <a:latin typeface="Arial" pitchFamily="34" charset="0"/>
          <a:ea typeface="ＭＳ Ｐゴシック" charset="0"/>
          <a:cs typeface="ＭＳ Ｐゴシック" charset="0"/>
        </a:defRPr>
      </a:lvl5pPr>
      <a:lvl6pPr marL="457200" algn="ctr" rtl="0" fontAlgn="base">
        <a:spcBef>
          <a:spcPct val="0"/>
        </a:spcBef>
        <a:spcAft>
          <a:spcPct val="0"/>
        </a:spcAft>
        <a:defRPr sz="3600">
          <a:solidFill>
            <a:schemeClr val="folHlink"/>
          </a:solidFill>
          <a:latin typeface="Arial" pitchFamily="34" charset="0"/>
        </a:defRPr>
      </a:lvl6pPr>
      <a:lvl7pPr marL="914400" algn="ctr" rtl="0" fontAlgn="base">
        <a:spcBef>
          <a:spcPct val="0"/>
        </a:spcBef>
        <a:spcAft>
          <a:spcPct val="0"/>
        </a:spcAft>
        <a:defRPr sz="3600">
          <a:solidFill>
            <a:schemeClr val="folHlink"/>
          </a:solidFill>
          <a:latin typeface="Arial" pitchFamily="34" charset="0"/>
        </a:defRPr>
      </a:lvl7pPr>
      <a:lvl8pPr marL="1371600" algn="ctr" rtl="0" fontAlgn="base">
        <a:spcBef>
          <a:spcPct val="0"/>
        </a:spcBef>
        <a:spcAft>
          <a:spcPct val="0"/>
        </a:spcAft>
        <a:defRPr sz="3600">
          <a:solidFill>
            <a:schemeClr val="folHlink"/>
          </a:solidFill>
          <a:latin typeface="Arial" pitchFamily="34" charset="0"/>
        </a:defRPr>
      </a:lvl8pPr>
      <a:lvl9pPr marL="1828800" algn="ctr" rtl="0" fontAlgn="base">
        <a:spcBef>
          <a:spcPct val="0"/>
        </a:spcBef>
        <a:spcAft>
          <a:spcPct val="0"/>
        </a:spcAft>
        <a:defRPr sz="3600">
          <a:solidFill>
            <a:schemeClr val="folHlink"/>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Screen Shot 2013-11-05 at 3.56.4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576" y="0"/>
            <a:ext cx="7632848"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 name="Rectangle 3"/>
          <p:cNvSpPr>
            <a:spLocks noGrp="1" noChangeArrowheads="1"/>
          </p:cNvSpPr>
          <p:nvPr>
            <p:ph idx="1"/>
          </p:nvPr>
        </p:nvSpPr>
        <p:spPr>
          <a:xfrm>
            <a:off x="179512" y="0"/>
            <a:ext cx="8784976" cy="3048000"/>
          </a:xfrm>
        </p:spPr>
        <p:txBody>
          <a:bodyPr/>
          <a:lstStyle/>
          <a:p>
            <a:pPr algn="ctr" eaLnBrk="1" hangingPunct="1">
              <a:buFontTx/>
              <a:buNone/>
            </a:pPr>
            <a:endParaRPr lang="en-US" b="1" dirty="0">
              <a:solidFill>
                <a:srgbClr val="FFFFFF"/>
              </a:solidFill>
              <a:latin typeface="Calibri" charset="0"/>
            </a:endParaRPr>
          </a:p>
          <a:p>
            <a:pPr algn="ctr" eaLnBrk="1" hangingPunct="1">
              <a:buFontTx/>
              <a:buNone/>
            </a:pPr>
            <a:r>
              <a:rPr lang="en-US" sz="3600" b="1" dirty="0" smtClean="0">
                <a:solidFill>
                  <a:srgbClr val="FFFFFF"/>
                </a:solidFill>
                <a:latin typeface="Calibri" charset="0"/>
              </a:rPr>
              <a:t>Marginalized and Key Populations Session: </a:t>
            </a:r>
          </a:p>
          <a:p>
            <a:pPr algn="ctr" eaLnBrk="1" hangingPunct="1">
              <a:buFontTx/>
              <a:buNone/>
            </a:pPr>
            <a:r>
              <a:rPr lang="en-US" sz="3600" b="1" dirty="0" smtClean="0">
                <a:solidFill>
                  <a:srgbClr val="FFFFFF"/>
                </a:solidFill>
                <a:latin typeface="Calibri" charset="0"/>
              </a:rPr>
              <a:t>Epidemiology of HIV and STI Epidemics among Sex Workers</a:t>
            </a:r>
            <a:endParaRPr lang="en-US" sz="3600" b="1" dirty="0" smtClean="0">
              <a:solidFill>
                <a:srgbClr val="FFFFFF"/>
              </a:solidFill>
              <a:latin typeface="Calibri" charset="0"/>
            </a:endParaRPr>
          </a:p>
        </p:txBody>
      </p:sp>
      <p:sp>
        <p:nvSpPr>
          <p:cNvPr id="2" name="Line 6"/>
          <p:cNvSpPr>
            <a:spLocks noChangeShapeType="1"/>
          </p:cNvSpPr>
          <p:nvPr/>
        </p:nvSpPr>
        <p:spPr bwMode="auto">
          <a:xfrm>
            <a:off x="0" y="3429000"/>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364" name="Text Box 7"/>
          <p:cNvSpPr txBox="1">
            <a:spLocks noChangeArrowheads="1"/>
          </p:cNvSpPr>
          <p:nvPr/>
        </p:nvSpPr>
        <p:spPr bwMode="auto">
          <a:xfrm>
            <a:off x="611560" y="3380124"/>
            <a:ext cx="79928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b="1" dirty="0" smtClean="0"/>
          </a:p>
          <a:p>
            <a:pPr algn="ctr" eaLnBrk="1" hangingPunct="1"/>
            <a:r>
              <a:rPr lang="en-US" b="1" dirty="0" smtClean="0"/>
              <a:t>STI 2018, Amsterdam</a:t>
            </a:r>
            <a:endParaRPr lang="en-US" b="1" dirty="0" smtClean="0"/>
          </a:p>
          <a:p>
            <a:pPr algn="ctr" eaLnBrk="1" hangingPunct="1"/>
            <a:endParaRPr lang="en-US" sz="2000" b="1" dirty="0"/>
          </a:p>
          <a:p>
            <a:pPr algn="ctr" eaLnBrk="1" hangingPunct="1"/>
            <a:r>
              <a:rPr lang="en-US" sz="1800" b="1" dirty="0" smtClean="0"/>
              <a:t>Kate </a:t>
            </a:r>
            <a:r>
              <a:rPr lang="en-US" sz="1800" b="1" dirty="0"/>
              <a:t>Shannon, PhD, MPH</a:t>
            </a:r>
          </a:p>
          <a:p>
            <a:pPr algn="ctr" eaLnBrk="1" hangingPunct="1"/>
            <a:r>
              <a:rPr lang="en-US" sz="1800" b="1" dirty="0" smtClean="0"/>
              <a:t>Professor </a:t>
            </a:r>
            <a:r>
              <a:rPr lang="en-US" sz="1800" b="1" dirty="0"/>
              <a:t>of </a:t>
            </a:r>
            <a:r>
              <a:rPr lang="en-US" sz="1800" b="1" dirty="0" smtClean="0"/>
              <a:t>Medicine</a:t>
            </a:r>
          </a:p>
          <a:p>
            <a:pPr algn="ctr" eaLnBrk="1" hangingPunct="1"/>
            <a:r>
              <a:rPr lang="en-US" sz="1800" b="1" dirty="0" smtClean="0"/>
              <a:t>Director, Gender </a:t>
            </a:r>
            <a:r>
              <a:rPr lang="en-US" sz="1800" b="1" dirty="0" smtClean="0"/>
              <a:t>and Sexual Health Initiative </a:t>
            </a:r>
          </a:p>
          <a:p>
            <a:pPr algn="ctr" eaLnBrk="1" hangingPunct="1"/>
            <a:r>
              <a:rPr lang="en-US" sz="1800" b="1" dirty="0" smtClean="0"/>
              <a:t>University </a:t>
            </a:r>
            <a:r>
              <a:rPr lang="en-US" sz="1800" b="1" dirty="0"/>
              <a:t>of British Columbia </a:t>
            </a:r>
          </a:p>
          <a:p>
            <a:pPr algn="ctr" eaLnBrk="1" hangingPunct="1"/>
            <a:endParaRPr lang="en-US" sz="2000" b="1" dirty="0"/>
          </a:p>
        </p:txBody>
      </p:sp>
    </p:spTree>
    <p:extLst>
      <p:ext uri="{BB962C8B-B14F-4D97-AF65-F5344CB8AC3E}">
        <p14:creationId xmlns:p14="http://schemas.microsoft.com/office/powerpoint/2010/main" val="26430760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5"/>
          <p:cNvSpPr>
            <a:spLocks noGrp="1"/>
          </p:cNvSpPr>
          <p:nvPr>
            <p:ph type="ctrTitle"/>
          </p:nvPr>
        </p:nvSpPr>
        <p:spPr>
          <a:xfrm>
            <a:off x="-252413" y="115888"/>
            <a:ext cx="8424863" cy="1152525"/>
          </a:xfrm>
        </p:spPr>
        <p:txBody>
          <a:bodyPr/>
          <a:lstStyle/>
          <a:p>
            <a:r>
              <a:rPr lang="en-US" sz="3200" b="1" dirty="0">
                <a:solidFill>
                  <a:srgbClr val="FFFFFF"/>
                </a:solidFill>
                <a:latin typeface="Calibri" charset="0"/>
              </a:rPr>
              <a:t>Community </a:t>
            </a:r>
            <a:r>
              <a:rPr lang="en-US" sz="3200" b="1" dirty="0" smtClean="0">
                <a:solidFill>
                  <a:srgbClr val="FFFFFF"/>
                </a:solidFill>
                <a:latin typeface="Calibri" charset="0"/>
              </a:rPr>
              <a:t>Empowerment – </a:t>
            </a:r>
            <a:br>
              <a:rPr lang="en-US" sz="3200" b="1" dirty="0" smtClean="0">
                <a:solidFill>
                  <a:srgbClr val="FFFFFF"/>
                </a:solidFill>
                <a:latin typeface="Calibri" charset="0"/>
              </a:rPr>
            </a:br>
            <a:r>
              <a:rPr lang="en-US" sz="3200" b="1" dirty="0" smtClean="0">
                <a:solidFill>
                  <a:srgbClr val="FFFFFF"/>
                </a:solidFill>
                <a:latin typeface="Calibri" charset="0"/>
              </a:rPr>
              <a:t>Mitigates HIV and STI Epidemics </a:t>
            </a:r>
            <a:endParaRPr lang="en-US" sz="2800" b="1" dirty="0">
              <a:solidFill>
                <a:srgbClr val="FFFFFF"/>
              </a:solidFill>
              <a:latin typeface="Calibri" charset="0"/>
            </a:endParaRPr>
          </a:p>
        </p:txBody>
      </p:sp>
      <p:sp>
        <p:nvSpPr>
          <p:cNvPr id="2" name="TextBox 1"/>
          <p:cNvSpPr txBox="1"/>
          <p:nvPr/>
        </p:nvSpPr>
        <p:spPr>
          <a:xfrm>
            <a:off x="179512" y="1700808"/>
            <a:ext cx="6121400" cy="4524315"/>
          </a:xfrm>
          <a:prstGeom prst="rect">
            <a:avLst/>
          </a:prstGeom>
          <a:noFill/>
        </p:spPr>
        <p:txBody>
          <a:bodyPr>
            <a:spAutoFit/>
          </a:bodyPr>
          <a:lstStyle/>
          <a:p>
            <a:pPr marL="342900" indent="-342900">
              <a:buFont typeface="Arial"/>
              <a:buChar char="•"/>
              <a:defRPr/>
            </a:pPr>
            <a:r>
              <a:rPr lang="en-US" sz="2000" dirty="0" smtClean="0">
                <a:cs typeface="Arial" charset="0"/>
              </a:rPr>
              <a:t>In 2014, meta-analysis (Kerrigan et al, Lancet) </a:t>
            </a:r>
          </a:p>
          <a:p>
            <a:pPr>
              <a:defRPr/>
            </a:pPr>
            <a:r>
              <a:rPr lang="en-US" sz="2000" dirty="0" smtClean="0">
                <a:cs typeface="Arial" charset="0"/>
              </a:rPr>
              <a:t>CE = 3X increased consistent condom use w/ clients CE = 32% reduction in odds of HIV infection </a:t>
            </a:r>
            <a:endParaRPr lang="en-US" sz="2000" dirty="0">
              <a:cs typeface="Arial" charset="0"/>
            </a:endParaRPr>
          </a:p>
          <a:p>
            <a:pPr>
              <a:defRPr/>
            </a:pPr>
            <a:endParaRPr lang="en-US" sz="2000" dirty="0">
              <a:cs typeface="Arial" charset="0"/>
            </a:endParaRPr>
          </a:p>
          <a:p>
            <a:pPr marL="342900" indent="-342900">
              <a:buFont typeface="Arial"/>
              <a:buChar char="•"/>
              <a:defRPr/>
            </a:pPr>
            <a:r>
              <a:rPr lang="en-US" sz="2000" dirty="0" smtClean="0">
                <a:latin typeface="Arial" pitchFamily="34" charset="0"/>
                <a:cs typeface="Arial" charset="0"/>
              </a:rPr>
              <a:t>Since 2014, </a:t>
            </a:r>
            <a:r>
              <a:rPr lang="en-US" sz="2000" dirty="0" err="1" smtClean="0">
                <a:latin typeface="Arial" pitchFamily="34" charset="0"/>
                <a:cs typeface="Arial" charset="0"/>
              </a:rPr>
              <a:t>stil</a:t>
            </a:r>
            <a:r>
              <a:rPr lang="en-US" sz="2000" dirty="0" smtClean="0">
                <a:latin typeface="Arial" pitchFamily="34" charset="0"/>
                <a:cs typeface="Arial" charset="0"/>
              </a:rPr>
              <a:t> majority of research of CE interventions comes from South Asia &amp; </a:t>
            </a:r>
            <a:r>
              <a:rPr lang="en-US" sz="2000" dirty="0" err="1" smtClean="0">
                <a:latin typeface="Arial" pitchFamily="34" charset="0"/>
                <a:cs typeface="Arial" charset="0"/>
              </a:rPr>
              <a:t>Avahan</a:t>
            </a:r>
            <a:endParaRPr lang="en-US" sz="2000" dirty="0" smtClean="0">
              <a:latin typeface="Arial" pitchFamily="34" charset="0"/>
              <a:cs typeface="Arial" charset="0"/>
            </a:endParaRPr>
          </a:p>
          <a:p>
            <a:pPr marL="342900" indent="-342900">
              <a:buFont typeface="Arial"/>
              <a:buChar char="•"/>
              <a:defRPr/>
            </a:pPr>
            <a:r>
              <a:rPr lang="en-US" sz="2000" dirty="0" smtClean="0">
                <a:latin typeface="Arial" pitchFamily="34" charset="0"/>
                <a:cs typeface="Arial" charset="0"/>
              </a:rPr>
              <a:t>Swaziland (</a:t>
            </a:r>
            <a:r>
              <a:rPr lang="en-US" sz="2000" dirty="0" err="1" smtClean="0">
                <a:latin typeface="Arial" pitchFamily="34" charset="0"/>
                <a:cs typeface="Arial" charset="0"/>
              </a:rPr>
              <a:t>Fonner</a:t>
            </a:r>
            <a:r>
              <a:rPr lang="en-US" sz="2000" dirty="0" smtClean="0">
                <a:latin typeface="Arial" pitchFamily="34" charset="0"/>
                <a:cs typeface="Arial" charset="0"/>
              </a:rPr>
              <a:t> et al) found social cohesion = increased condom use with clients &amp; HIV testing</a:t>
            </a:r>
          </a:p>
          <a:p>
            <a:pPr>
              <a:defRPr/>
            </a:pPr>
            <a:endParaRPr lang="en-US" sz="2000" dirty="0">
              <a:latin typeface="Arial" pitchFamily="34" charset="0"/>
              <a:cs typeface="Arial" charset="0"/>
            </a:endParaRPr>
          </a:p>
          <a:p>
            <a:pPr marL="342900" indent="-342900">
              <a:buFont typeface="Arial"/>
              <a:buChar char="•"/>
              <a:defRPr/>
            </a:pPr>
            <a:r>
              <a:rPr lang="fr-CH" sz="2000" dirty="0">
                <a:latin typeface="Arial" pitchFamily="34" charset="0"/>
                <a:cs typeface="Arial" charset="0"/>
              </a:rPr>
              <a:t>L</a:t>
            </a:r>
            <a:r>
              <a:rPr lang="fr-CH" sz="2000" dirty="0" smtClean="0">
                <a:latin typeface="Arial" pitchFamily="34" charset="0"/>
                <a:cs typeface="Arial" charset="0"/>
              </a:rPr>
              <a:t>ack </a:t>
            </a:r>
            <a:r>
              <a:rPr lang="fr-CH" sz="2000" dirty="0">
                <a:latin typeface="Arial" pitchFamily="34" charset="0"/>
                <a:cs typeface="Arial" charset="0"/>
              </a:rPr>
              <a:t>of </a:t>
            </a:r>
            <a:r>
              <a:rPr lang="fr-CH" sz="2000" dirty="0" smtClean="0">
                <a:latin typeface="Arial" pitchFamily="34" charset="0"/>
                <a:cs typeface="Arial" charset="0"/>
              </a:rPr>
              <a:t>fincial resources and political investment in CE and </a:t>
            </a:r>
            <a:r>
              <a:rPr lang="fr-CH" sz="2000" dirty="0">
                <a:latin typeface="Arial" pitchFamily="34" charset="0"/>
                <a:cs typeface="Arial" charset="0"/>
              </a:rPr>
              <a:t>criminalization and stigma </a:t>
            </a:r>
            <a:r>
              <a:rPr lang="fr-CH" sz="2000" dirty="0" smtClean="0">
                <a:latin typeface="Arial" pitchFamily="34" charset="0"/>
                <a:cs typeface="Arial" charset="0"/>
              </a:rPr>
              <a:t>continue to limit ability of </a:t>
            </a:r>
            <a:r>
              <a:rPr lang="fr-CH" sz="2000" dirty="0">
                <a:latin typeface="Arial" pitchFamily="34" charset="0"/>
                <a:cs typeface="Arial" charset="0"/>
              </a:rPr>
              <a:t>SWs to </a:t>
            </a:r>
            <a:r>
              <a:rPr lang="fr-CH" sz="2000" dirty="0" smtClean="0">
                <a:latin typeface="Arial" pitchFamily="34" charset="0"/>
                <a:cs typeface="Arial" charset="0"/>
              </a:rPr>
              <a:t>organize</a:t>
            </a:r>
            <a:endParaRPr lang="fr-CH" sz="2000" dirty="0">
              <a:latin typeface="Arial" pitchFamily="34" charset="0"/>
              <a:cs typeface="Arial" charset="0"/>
            </a:endParaRPr>
          </a:p>
          <a:p>
            <a:pPr>
              <a:defRPr/>
            </a:pPr>
            <a:endParaRPr lang="en-US" dirty="0">
              <a:cs typeface="Arial" charset="0"/>
            </a:endParaRPr>
          </a:p>
          <a:p>
            <a:pPr marL="285750" indent="-285750">
              <a:buFont typeface="Arial"/>
              <a:buChar char="•"/>
              <a:defRPr/>
            </a:pPr>
            <a:endParaRPr lang="en-US" dirty="0">
              <a:cs typeface="Arial" charset="0"/>
            </a:endParaRPr>
          </a:p>
        </p:txBody>
      </p:sp>
      <p:pic>
        <p:nvPicPr>
          <p:cNvPr id="3584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8046" y="2565401"/>
            <a:ext cx="2841492" cy="26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Line 6"/>
          <p:cNvSpPr>
            <a:spLocks noChangeShapeType="1"/>
          </p:cNvSpPr>
          <p:nvPr/>
        </p:nvSpPr>
        <p:spPr bwMode="auto">
          <a:xfrm>
            <a:off x="0" y="1484313"/>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92293141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5"/>
          <p:cNvSpPr>
            <a:spLocks noGrp="1"/>
          </p:cNvSpPr>
          <p:nvPr>
            <p:ph type="ctrTitle"/>
          </p:nvPr>
        </p:nvSpPr>
        <p:spPr>
          <a:xfrm>
            <a:off x="-900113" y="115888"/>
            <a:ext cx="9001126" cy="1152525"/>
          </a:xfrm>
        </p:spPr>
        <p:txBody>
          <a:bodyPr/>
          <a:lstStyle/>
          <a:p>
            <a:r>
              <a:rPr lang="en-US" sz="3200" b="1">
                <a:solidFill>
                  <a:srgbClr val="FFFFFF"/>
                </a:solidFill>
                <a:latin typeface="Calibri" charset="0"/>
              </a:rPr>
              <a:t>Work Environment Factors:</a:t>
            </a:r>
            <a:br>
              <a:rPr lang="en-US" sz="3200" b="1">
                <a:solidFill>
                  <a:srgbClr val="FFFFFF"/>
                </a:solidFill>
                <a:latin typeface="Calibri" charset="0"/>
              </a:rPr>
            </a:br>
            <a:r>
              <a:rPr lang="en-US" sz="2800" b="1">
                <a:solidFill>
                  <a:srgbClr val="FFFFFF"/>
                </a:solidFill>
                <a:latin typeface="Calibri" charset="0"/>
              </a:rPr>
              <a:t> Physical, Social, Policy &amp; Economic Features</a:t>
            </a:r>
          </a:p>
        </p:txBody>
      </p:sp>
      <p:sp>
        <p:nvSpPr>
          <p:cNvPr id="2" name="TextBox 1"/>
          <p:cNvSpPr txBox="1"/>
          <p:nvPr/>
        </p:nvSpPr>
        <p:spPr>
          <a:xfrm>
            <a:off x="250825" y="2205038"/>
            <a:ext cx="8208963" cy="3908425"/>
          </a:xfrm>
          <a:prstGeom prst="rect">
            <a:avLst/>
          </a:prstGeom>
          <a:noFill/>
        </p:spPr>
        <p:txBody>
          <a:bodyPr>
            <a:spAutoFit/>
          </a:bodyPr>
          <a:lstStyle/>
          <a:p>
            <a:pPr>
              <a:defRPr/>
            </a:pPr>
            <a:r>
              <a:rPr lang="en-US" sz="2000" b="1" dirty="0">
                <a:latin typeface="Wingdings"/>
                <a:ea typeface="Wingdings"/>
                <a:cs typeface="Wingdings"/>
                <a:sym typeface="Wingdings"/>
              </a:rPr>
              <a:t></a:t>
            </a:r>
            <a:r>
              <a:rPr lang="en-US" sz="2000" b="1" dirty="0">
                <a:cs typeface="Arial" charset="0"/>
                <a:sym typeface="Wingdings"/>
              </a:rPr>
              <a:t> HIV risk </a:t>
            </a:r>
            <a:endParaRPr lang="en-US" sz="2000" b="1" dirty="0">
              <a:cs typeface="Arial" charset="0"/>
            </a:endParaRPr>
          </a:p>
          <a:p>
            <a:pPr marL="342900" indent="-342900">
              <a:buFont typeface="Arial"/>
              <a:buChar char="•"/>
              <a:defRPr/>
            </a:pPr>
            <a:r>
              <a:rPr lang="en-US" sz="2000" dirty="0">
                <a:cs typeface="Arial" charset="0"/>
              </a:rPr>
              <a:t>Physical and sexual workplace violence</a:t>
            </a:r>
          </a:p>
          <a:p>
            <a:pPr marL="342900" indent="-342900">
              <a:buFont typeface="Arial"/>
              <a:buChar char="•"/>
              <a:defRPr/>
            </a:pPr>
            <a:r>
              <a:rPr lang="en-US" sz="2000" dirty="0">
                <a:cs typeface="Arial" charset="0"/>
              </a:rPr>
              <a:t>Policing &amp; law </a:t>
            </a:r>
            <a:r>
              <a:rPr lang="en-US" sz="2000" dirty="0">
                <a:cs typeface="Arial" charset="0"/>
              </a:rPr>
              <a:t>enforcement </a:t>
            </a:r>
            <a:r>
              <a:rPr lang="en-US" sz="2000" dirty="0">
                <a:cs typeface="Arial" charset="0"/>
              </a:rPr>
              <a:t>strategies</a:t>
            </a:r>
            <a:endParaRPr lang="en-US" sz="2000" dirty="0">
              <a:cs typeface="Arial" charset="0"/>
            </a:endParaRPr>
          </a:p>
          <a:p>
            <a:pPr marL="342900" indent="-342900">
              <a:buFont typeface="Arial"/>
              <a:buChar char="•"/>
              <a:defRPr/>
            </a:pPr>
            <a:r>
              <a:rPr lang="en-US" sz="2000" dirty="0">
                <a:cs typeface="Arial" charset="0"/>
              </a:rPr>
              <a:t>Suboptimal access to safe, appropriate sexual </a:t>
            </a:r>
            <a:endParaRPr lang="en-US" sz="2000" dirty="0">
              <a:cs typeface="Arial" charset="0"/>
            </a:endParaRPr>
          </a:p>
          <a:p>
            <a:pPr>
              <a:defRPr/>
            </a:pPr>
            <a:r>
              <a:rPr lang="en-US" sz="2000" dirty="0">
                <a:cs typeface="Arial" charset="0"/>
              </a:rPr>
              <a:t>health care</a:t>
            </a:r>
            <a:r>
              <a:rPr lang="en-US" sz="2000" dirty="0">
                <a:cs typeface="Arial" charset="0"/>
              </a:rPr>
              <a:t>, condoms, HIV/ STI testing, ART</a:t>
            </a:r>
          </a:p>
          <a:p>
            <a:pPr marL="342900" indent="-342900">
              <a:buFont typeface="Arial"/>
              <a:buChar char="•"/>
              <a:defRPr/>
            </a:pPr>
            <a:r>
              <a:rPr lang="en-US" sz="2000" dirty="0">
                <a:cs typeface="Arial" charset="0"/>
              </a:rPr>
              <a:t>Economic pressures</a:t>
            </a:r>
          </a:p>
          <a:p>
            <a:pPr>
              <a:defRPr/>
            </a:pPr>
            <a:endParaRPr lang="en-US" sz="2000" dirty="0">
              <a:cs typeface="Arial" charset="0"/>
            </a:endParaRPr>
          </a:p>
          <a:p>
            <a:pPr marL="342900" indent="-342900">
              <a:buFont typeface="Wingdings" charset="0"/>
              <a:buChar char="ê"/>
              <a:defRPr/>
            </a:pPr>
            <a:r>
              <a:rPr lang="en-US" sz="2000" b="1" dirty="0">
                <a:cs typeface="Arial" charset="0"/>
                <a:sym typeface="Wingdings"/>
              </a:rPr>
              <a:t>HIV risk</a:t>
            </a:r>
            <a:endParaRPr lang="en-US" sz="2000" dirty="0">
              <a:cs typeface="Arial" charset="0"/>
            </a:endParaRPr>
          </a:p>
          <a:p>
            <a:pPr marL="342900" indent="-342900">
              <a:buFont typeface="Arial"/>
              <a:buChar char="•"/>
              <a:defRPr/>
            </a:pPr>
            <a:r>
              <a:rPr lang="en-US" sz="2000" dirty="0">
                <a:latin typeface="Arial" pitchFamily="34" charset="0"/>
                <a:cs typeface="Arial" charset="0"/>
              </a:rPr>
              <a:t>Supportive work environments </a:t>
            </a:r>
          </a:p>
          <a:p>
            <a:pPr marL="342900" indent="-342900">
              <a:buFont typeface="Arial"/>
              <a:buChar char="•"/>
              <a:defRPr/>
            </a:pPr>
            <a:r>
              <a:rPr lang="en-US" sz="2000" dirty="0">
                <a:latin typeface="Arial" pitchFamily="34" charset="0"/>
                <a:cs typeface="Arial" charset="0"/>
              </a:rPr>
              <a:t>Higher sex work income, lack of economic dependence </a:t>
            </a:r>
          </a:p>
          <a:p>
            <a:pPr>
              <a:defRPr/>
            </a:pPr>
            <a:endParaRPr lang="en-US" dirty="0">
              <a:cs typeface="Arial" charset="0"/>
            </a:endParaRPr>
          </a:p>
          <a:p>
            <a:pPr marL="285750" indent="-285750">
              <a:buFont typeface="Arial"/>
              <a:buChar char="•"/>
              <a:defRPr/>
            </a:pPr>
            <a:endParaRPr lang="en-US" dirty="0">
              <a:cs typeface="Arial"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420938"/>
            <a:ext cx="273685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868" name="Line 6"/>
          <p:cNvSpPr>
            <a:spLocks noChangeShapeType="1"/>
          </p:cNvSpPr>
          <p:nvPr/>
        </p:nvSpPr>
        <p:spPr bwMode="auto">
          <a:xfrm>
            <a:off x="0" y="1484313"/>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5273599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132856"/>
            <a:ext cx="741682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Bracket 8"/>
          <p:cNvSpPr>
            <a:spLocks/>
          </p:cNvSpPr>
          <p:nvPr/>
        </p:nvSpPr>
        <p:spPr bwMode="auto">
          <a:xfrm rot="16200000">
            <a:off x="7164288" y="1556792"/>
            <a:ext cx="288032" cy="1584176"/>
          </a:xfrm>
          <a:prstGeom prst="rightBracket">
            <a:avLst>
              <a:gd name="adj" fmla="val 8329"/>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GB">
              <a:latin typeface="+mn-lt"/>
              <a:ea typeface="+mn-ea"/>
              <a:cs typeface="+mn-cs"/>
            </a:endParaRPr>
          </a:p>
        </p:txBody>
      </p:sp>
      <p:pic>
        <p:nvPicPr>
          <p:cNvPr id="7" name="Picture 6" descr="Screen Shot 2014-09-25 at 3.22.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99392"/>
            <a:ext cx="8687515" cy="2060848"/>
          </a:xfrm>
          <a:prstGeom prst="rect">
            <a:avLst/>
          </a:prstGeom>
        </p:spPr>
      </p:pic>
    </p:spTree>
    <p:extLst>
      <p:ext uri="{BB962C8B-B14F-4D97-AF65-F5344CB8AC3E}">
        <p14:creationId xmlns:p14="http://schemas.microsoft.com/office/powerpoint/2010/main" val="2057841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3098800"/>
            <a:ext cx="25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3098800"/>
            <a:ext cx="25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3098800"/>
            <a:ext cx="25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836712"/>
            <a:ext cx="9144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32"/>
          <p:cNvSpPr>
            <a:spLocks noChangeArrowheads="1"/>
          </p:cNvSpPr>
          <p:nvPr/>
        </p:nvSpPr>
        <p:spPr bwMode="auto">
          <a:xfrm>
            <a:off x="-612576" y="188640"/>
            <a:ext cx="953412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457200" tIns="137160" bIns="228600" anchor="ctr"/>
          <a:lstStyle/>
          <a:p>
            <a:pPr algn="r"/>
            <a:r>
              <a:rPr lang="en-CA" sz="3400" b="1" dirty="0">
                <a:latin typeface="Calibri" charset="0"/>
                <a:cs typeface="Calibri" charset="0"/>
              </a:rPr>
              <a:t>	 </a:t>
            </a:r>
            <a:r>
              <a:rPr lang="en-CA" sz="2800" b="1" dirty="0" smtClean="0">
                <a:latin typeface="Calibri" charset="0"/>
                <a:cs typeface="Calibri" charset="0"/>
              </a:rPr>
              <a:t>Global Human </a:t>
            </a:r>
            <a:r>
              <a:rPr lang="en-CA" sz="2800" b="1" dirty="0">
                <a:latin typeface="Calibri" charset="0"/>
                <a:cs typeface="Calibri" charset="0"/>
              </a:rPr>
              <a:t>Rights </a:t>
            </a:r>
            <a:r>
              <a:rPr lang="en-CA" sz="2800" b="1" dirty="0" smtClean="0">
                <a:latin typeface="Calibri" charset="0"/>
                <a:cs typeface="Calibri" charset="0"/>
              </a:rPr>
              <a:t>Body Endorses </a:t>
            </a:r>
          </a:p>
          <a:p>
            <a:pPr algn="r"/>
            <a:r>
              <a:rPr lang="en-CA" sz="2800" b="1" dirty="0" smtClean="0">
                <a:latin typeface="Calibri" charset="0"/>
                <a:cs typeface="Calibri" charset="0"/>
              </a:rPr>
              <a:t>Decriminalization of Sex Work</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1268760"/>
            <a:ext cx="5633495"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0301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3568" y="3429000"/>
            <a:ext cx="3346254" cy="2880320"/>
          </a:xfrm>
          <a:prstGeom prst="rect">
            <a:avLst/>
          </a:prstGeom>
        </p:spPr>
      </p:pic>
      <p:pic>
        <p:nvPicPr>
          <p:cNvPr id="3" name="Picture 2"/>
          <p:cNvPicPr>
            <a:picLocks noChangeAspect="1"/>
          </p:cNvPicPr>
          <p:nvPr/>
        </p:nvPicPr>
        <p:blipFill>
          <a:blip r:embed="rId4"/>
          <a:stretch>
            <a:fillRect/>
          </a:stretch>
        </p:blipFill>
        <p:spPr>
          <a:xfrm>
            <a:off x="5076056" y="3429000"/>
            <a:ext cx="2952514" cy="2736304"/>
          </a:xfrm>
          <a:prstGeom prst="rect">
            <a:avLst/>
          </a:prstGeom>
        </p:spPr>
      </p:pic>
      <p:sp>
        <p:nvSpPr>
          <p:cNvPr id="4" name="Rectangle 2"/>
          <p:cNvSpPr txBox="1">
            <a:spLocks noChangeArrowheads="1"/>
          </p:cNvSpPr>
          <p:nvPr/>
        </p:nvSpPr>
        <p:spPr bwMode="auto">
          <a:xfrm>
            <a:off x="11983" y="116632"/>
            <a:ext cx="90364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folHlink"/>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folHlink"/>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3600">
                <a:solidFill>
                  <a:schemeClr val="folHlink"/>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3600">
                <a:solidFill>
                  <a:schemeClr val="folHlink"/>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3600">
                <a:solidFill>
                  <a:schemeClr val="folHlink"/>
                </a:solidFill>
                <a:latin typeface="Arial" pitchFamily="34" charset="0"/>
                <a:ea typeface="ＭＳ Ｐゴシック" charset="0"/>
                <a:cs typeface="ＭＳ Ｐゴシック" charset="0"/>
              </a:defRPr>
            </a:lvl5pPr>
            <a:lvl6pPr marL="457200" algn="ctr" rtl="0" fontAlgn="base">
              <a:spcBef>
                <a:spcPct val="0"/>
              </a:spcBef>
              <a:spcAft>
                <a:spcPct val="0"/>
              </a:spcAft>
              <a:defRPr sz="3600">
                <a:solidFill>
                  <a:schemeClr val="folHlink"/>
                </a:solidFill>
                <a:latin typeface="Arial" pitchFamily="34" charset="0"/>
              </a:defRPr>
            </a:lvl6pPr>
            <a:lvl7pPr marL="914400" algn="ctr" rtl="0" fontAlgn="base">
              <a:spcBef>
                <a:spcPct val="0"/>
              </a:spcBef>
              <a:spcAft>
                <a:spcPct val="0"/>
              </a:spcAft>
              <a:defRPr sz="3600">
                <a:solidFill>
                  <a:schemeClr val="folHlink"/>
                </a:solidFill>
                <a:latin typeface="Arial" pitchFamily="34" charset="0"/>
              </a:defRPr>
            </a:lvl7pPr>
            <a:lvl8pPr marL="1371600" algn="ctr" rtl="0" fontAlgn="base">
              <a:spcBef>
                <a:spcPct val="0"/>
              </a:spcBef>
              <a:spcAft>
                <a:spcPct val="0"/>
              </a:spcAft>
              <a:defRPr sz="3600">
                <a:solidFill>
                  <a:schemeClr val="folHlink"/>
                </a:solidFill>
                <a:latin typeface="Arial" pitchFamily="34" charset="0"/>
              </a:defRPr>
            </a:lvl8pPr>
            <a:lvl9pPr marL="1828800" algn="ctr" rtl="0" fontAlgn="base">
              <a:spcBef>
                <a:spcPct val="0"/>
              </a:spcBef>
              <a:spcAft>
                <a:spcPct val="0"/>
              </a:spcAft>
              <a:defRPr sz="3600">
                <a:solidFill>
                  <a:schemeClr val="folHlink"/>
                </a:solidFill>
                <a:latin typeface="Arial" pitchFamily="34" charset="0"/>
              </a:defRPr>
            </a:lvl9pPr>
          </a:lstStyle>
          <a:p>
            <a:pPr eaLnBrk="1" hangingPunct="1"/>
            <a:r>
              <a:rPr lang="en-US" sz="2400" b="1" dirty="0" smtClean="0">
                <a:solidFill>
                  <a:schemeClr val="tx1"/>
                </a:solidFill>
                <a:latin typeface="Arial" charset="0"/>
              </a:rPr>
              <a:t>Implementation Challenges Persist: </a:t>
            </a:r>
            <a:endParaRPr lang="en-US" sz="2400" b="1" dirty="0" smtClean="0">
              <a:solidFill>
                <a:schemeClr val="tx1"/>
              </a:solidFill>
              <a:latin typeface="Arial" charset="0"/>
            </a:endParaRPr>
          </a:p>
          <a:p>
            <a:pPr eaLnBrk="1" hangingPunct="1"/>
            <a:r>
              <a:rPr lang="en-US" sz="2400" b="1" dirty="0" smtClean="0">
                <a:solidFill>
                  <a:schemeClr val="tx1"/>
                </a:solidFill>
                <a:latin typeface="Arial" charset="0"/>
              </a:rPr>
              <a:t>Structural Constraints and Lack of Rights for </a:t>
            </a:r>
            <a:r>
              <a:rPr lang="en-US" sz="2400" b="1" dirty="0" smtClean="0">
                <a:solidFill>
                  <a:schemeClr val="tx1"/>
                </a:solidFill>
                <a:latin typeface="Arial" charset="0"/>
              </a:rPr>
              <a:t>Sex </a:t>
            </a:r>
            <a:r>
              <a:rPr lang="en-US" sz="2400" b="1" dirty="0" smtClean="0">
                <a:solidFill>
                  <a:schemeClr val="tx1"/>
                </a:solidFill>
                <a:latin typeface="Arial" charset="0"/>
              </a:rPr>
              <a:t>Workers </a:t>
            </a:r>
          </a:p>
        </p:txBody>
      </p:sp>
      <p:sp>
        <p:nvSpPr>
          <p:cNvPr id="5" name="TextBox 4"/>
          <p:cNvSpPr txBox="1"/>
          <p:nvPr/>
        </p:nvSpPr>
        <p:spPr>
          <a:xfrm>
            <a:off x="467544" y="1412776"/>
            <a:ext cx="8064896" cy="1631216"/>
          </a:xfrm>
          <a:prstGeom prst="rect">
            <a:avLst/>
          </a:prstGeom>
          <a:noFill/>
        </p:spPr>
        <p:txBody>
          <a:bodyPr wrap="square" rtlCol="0">
            <a:spAutoFit/>
          </a:bodyPr>
          <a:lstStyle/>
          <a:p>
            <a:pPr marL="285750" indent="-285750">
              <a:buFont typeface="Arial"/>
              <a:buChar char="•"/>
              <a:defRPr/>
            </a:pPr>
            <a:r>
              <a:rPr lang="en-US" sz="2000" dirty="0"/>
              <a:t>Despite launch of global </a:t>
            </a:r>
            <a:r>
              <a:rPr lang="en-US" sz="2000" dirty="0" smtClean="0"/>
              <a:t>markers, </a:t>
            </a:r>
            <a:r>
              <a:rPr lang="en-US" sz="2000" dirty="0"/>
              <a:t>new data on HIV care </a:t>
            </a:r>
            <a:r>
              <a:rPr lang="en-US" sz="2000" dirty="0" smtClean="0"/>
              <a:t>continuum, early ART and </a:t>
            </a:r>
            <a:r>
              <a:rPr lang="en-US" sz="2000" dirty="0" err="1" smtClean="0"/>
              <a:t>PreP</a:t>
            </a:r>
            <a:r>
              <a:rPr lang="en-US" sz="2000" dirty="0" smtClean="0"/>
              <a:t> remain patchwork at best </a:t>
            </a:r>
            <a:endParaRPr lang="en-US" sz="2000" dirty="0"/>
          </a:p>
          <a:p>
            <a:pPr marL="285750" indent="-285750">
              <a:buFont typeface="Arial"/>
              <a:buChar char="•"/>
              <a:defRPr/>
            </a:pPr>
            <a:r>
              <a:rPr lang="en-US" sz="2000" dirty="0" smtClean="0"/>
              <a:t>Structural constraints and lack of denominators impede ability to bring interventions to scale and reach </a:t>
            </a:r>
          </a:p>
          <a:p>
            <a:pPr marL="285750" indent="-285750">
              <a:buFont typeface="Arial"/>
              <a:buChar char="•"/>
              <a:defRPr/>
            </a:pPr>
            <a:endParaRPr lang="en-US" sz="2000" dirty="0"/>
          </a:p>
        </p:txBody>
      </p:sp>
    </p:spTree>
    <p:extLst>
      <p:ext uri="{BB962C8B-B14F-4D97-AF65-F5344CB8AC3E}">
        <p14:creationId xmlns:p14="http://schemas.microsoft.com/office/powerpoint/2010/main" val="29837897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5"/>
          <p:cNvSpPr>
            <a:spLocks noGrp="1"/>
          </p:cNvSpPr>
          <p:nvPr>
            <p:ph type="ctrTitle"/>
          </p:nvPr>
        </p:nvSpPr>
        <p:spPr>
          <a:xfrm>
            <a:off x="-259226" y="260648"/>
            <a:ext cx="9799778" cy="1152525"/>
          </a:xfrm>
        </p:spPr>
        <p:txBody>
          <a:bodyPr/>
          <a:lstStyle/>
          <a:p>
            <a:r>
              <a:rPr lang="en-US" sz="3200" b="1" dirty="0" smtClean="0">
                <a:solidFill>
                  <a:srgbClr val="FFFFFF"/>
                </a:solidFill>
                <a:latin typeface="Calibri" charset="0"/>
              </a:rPr>
              <a:t>Combination Prevention Science- </a:t>
            </a:r>
            <a:br>
              <a:rPr lang="en-US" sz="3200" b="1" dirty="0" smtClean="0">
                <a:solidFill>
                  <a:srgbClr val="FFFFFF"/>
                </a:solidFill>
                <a:latin typeface="Calibri" charset="0"/>
              </a:rPr>
            </a:br>
            <a:r>
              <a:rPr lang="en-US" sz="3200" b="1" dirty="0" smtClean="0">
                <a:solidFill>
                  <a:srgbClr val="FFFFFF"/>
                </a:solidFill>
                <a:latin typeface="Calibri" charset="0"/>
              </a:rPr>
              <a:t>Advances &amp; Challenges</a:t>
            </a:r>
            <a:endParaRPr lang="en-US" sz="2800" b="1" dirty="0">
              <a:solidFill>
                <a:srgbClr val="FFFFFF"/>
              </a:solidFill>
              <a:latin typeface="Calibri" charset="0"/>
            </a:endParaRPr>
          </a:p>
        </p:txBody>
      </p:sp>
      <p:sp>
        <p:nvSpPr>
          <p:cNvPr id="2" name="TextBox 1"/>
          <p:cNvSpPr txBox="1"/>
          <p:nvPr/>
        </p:nvSpPr>
        <p:spPr>
          <a:xfrm>
            <a:off x="395536" y="1556792"/>
            <a:ext cx="8208963" cy="5078313"/>
          </a:xfrm>
          <a:prstGeom prst="rect">
            <a:avLst/>
          </a:prstGeom>
          <a:noFill/>
        </p:spPr>
        <p:txBody>
          <a:bodyPr>
            <a:spAutoFit/>
          </a:bodyPr>
          <a:lstStyle/>
          <a:p>
            <a:pPr>
              <a:defRPr/>
            </a:pPr>
            <a:r>
              <a:rPr lang="en-US" sz="2000" dirty="0" smtClean="0"/>
              <a:t>The </a:t>
            </a:r>
            <a:r>
              <a:rPr lang="en-US" sz="2000" dirty="0"/>
              <a:t>SAPPHIRE trial in Zimbabwe found high prevalence (77.8%) of VL suppression among sex workers taking ART (67.7%), but only 49.5% with suppressed VL among all </a:t>
            </a:r>
            <a:r>
              <a:rPr lang="en-US" sz="2000" dirty="0" smtClean="0"/>
              <a:t>FSW living </a:t>
            </a:r>
            <a:r>
              <a:rPr lang="en-US" sz="2000" dirty="0"/>
              <a:t>with </a:t>
            </a:r>
            <a:r>
              <a:rPr lang="en-US" sz="2000" dirty="0" smtClean="0"/>
              <a:t>HIV</a:t>
            </a:r>
            <a:r>
              <a:rPr lang="en-US" sz="2000" dirty="0"/>
              <a:t> </a:t>
            </a:r>
            <a:r>
              <a:rPr lang="en-US" sz="2000" dirty="0" smtClean="0"/>
              <a:t>(Cowan et al, 2017) </a:t>
            </a:r>
          </a:p>
          <a:p>
            <a:pPr>
              <a:defRPr/>
            </a:pPr>
            <a:endParaRPr lang="en-US" sz="2000" dirty="0" smtClean="0"/>
          </a:p>
          <a:p>
            <a:pPr marL="342900" indent="-342900">
              <a:buFont typeface="Arial"/>
              <a:buChar char="•"/>
              <a:defRPr/>
            </a:pPr>
            <a:r>
              <a:rPr lang="en-US" sz="2000" dirty="0" smtClean="0"/>
              <a:t>In </a:t>
            </a:r>
            <a:r>
              <a:rPr lang="en-US" sz="2000" dirty="0"/>
              <a:t>Uganda, sex workers were most likely to experience delayed initiation relative to the general population during the roll-out of early ART </a:t>
            </a:r>
            <a:r>
              <a:rPr lang="en-US" sz="2000" dirty="0" smtClean="0"/>
              <a:t>initiation</a:t>
            </a:r>
            <a:r>
              <a:rPr lang="en-US" sz="2000" dirty="0"/>
              <a:t> </a:t>
            </a:r>
            <a:r>
              <a:rPr lang="en-US" sz="2000" dirty="0" smtClean="0"/>
              <a:t>(</a:t>
            </a:r>
            <a:r>
              <a:rPr lang="en-US" sz="2000" dirty="0" err="1" smtClean="0"/>
              <a:t>Mayanja</a:t>
            </a:r>
            <a:r>
              <a:rPr lang="en-US" sz="2000" dirty="0" smtClean="0"/>
              <a:t> et al 2017)</a:t>
            </a:r>
          </a:p>
          <a:p>
            <a:pPr>
              <a:defRPr/>
            </a:pPr>
            <a:endParaRPr lang="en-US" sz="2000" dirty="0" smtClean="0"/>
          </a:p>
          <a:p>
            <a:pPr marL="342900" indent="-342900">
              <a:buFont typeface="Arial"/>
              <a:buChar char="•"/>
              <a:defRPr/>
            </a:pPr>
            <a:r>
              <a:rPr lang="en-US" sz="2000" dirty="0"/>
              <a:t>Higher ART retention was observed in South Africa, with only 30% loss to follow-up at 12 months, similar to current standard of </a:t>
            </a:r>
            <a:r>
              <a:rPr lang="en-US" sz="2000" dirty="0" smtClean="0"/>
              <a:t>care (</a:t>
            </a:r>
            <a:r>
              <a:rPr lang="en-US" sz="2000" dirty="0" err="1" smtClean="0"/>
              <a:t>Eakle</a:t>
            </a:r>
            <a:r>
              <a:rPr lang="en-US" sz="2000" dirty="0" smtClean="0"/>
              <a:t> et l, 2017) </a:t>
            </a:r>
            <a:endParaRPr lang="en-US" sz="2000" dirty="0"/>
          </a:p>
          <a:p>
            <a:pPr>
              <a:defRPr/>
            </a:pPr>
            <a:r>
              <a:rPr lang="en-CA" sz="2000" dirty="0" smtClean="0"/>
              <a:t> </a:t>
            </a:r>
          </a:p>
          <a:p>
            <a:pPr marL="342900" indent="-342900">
              <a:buFont typeface="Arial"/>
              <a:buChar char="•"/>
              <a:defRPr/>
            </a:pPr>
            <a:r>
              <a:rPr lang="en-CA" sz="2000" dirty="0" smtClean="0"/>
              <a:t>Since 2014, increased feasibility of oral </a:t>
            </a:r>
            <a:r>
              <a:rPr lang="en-CA" sz="2000" dirty="0" err="1" smtClean="0"/>
              <a:t>PreP</a:t>
            </a:r>
            <a:r>
              <a:rPr lang="en-CA" sz="2000" dirty="0" smtClean="0"/>
              <a:t>, HIVST, and </a:t>
            </a:r>
            <a:r>
              <a:rPr lang="en-CA" sz="2000" dirty="0" err="1" smtClean="0"/>
              <a:t>microbicides</a:t>
            </a:r>
            <a:r>
              <a:rPr lang="en-CA" sz="2000" dirty="0" smtClean="0"/>
              <a:t> but also implementation challenges (fears of breach of confidentiality, violence situations, side effects) </a:t>
            </a:r>
            <a:endParaRPr lang="en-US" dirty="0" smtClean="0"/>
          </a:p>
          <a:p>
            <a:pPr marL="342900" indent="-342900">
              <a:buFont typeface="Arial"/>
              <a:buChar char="•"/>
              <a:defRPr/>
            </a:pPr>
            <a:endParaRPr lang="en-US" dirty="0">
              <a:cs typeface="Arial" charset="0"/>
            </a:endParaRPr>
          </a:p>
        </p:txBody>
      </p:sp>
      <p:sp>
        <p:nvSpPr>
          <p:cNvPr id="36868" name="Line 6"/>
          <p:cNvSpPr>
            <a:spLocks noChangeShapeType="1"/>
          </p:cNvSpPr>
          <p:nvPr/>
        </p:nvSpPr>
        <p:spPr bwMode="auto">
          <a:xfrm>
            <a:off x="0" y="1484313"/>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43978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67544" y="116632"/>
            <a:ext cx="8229600" cy="936104"/>
          </a:xfrm>
        </p:spPr>
        <p:txBody>
          <a:bodyPr>
            <a:normAutofit/>
          </a:bodyPr>
          <a:lstStyle/>
          <a:p>
            <a:r>
              <a:rPr lang="en-US" sz="2800" b="1" dirty="0" smtClean="0">
                <a:solidFill>
                  <a:schemeClr val="tx1"/>
                </a:solidFill>
                <a:latin typeface="Arial" charset="0"/>
              </a:rPr>
              <a:t>Conclusions: Where to Now?</a:t>
            </a:r>
            <a:endParaRPr lang="en-US" sz="2800" b="1" dirty="0">
              <a:solidFill>
                <a:schemeClr val="tx1"/>
              </a:solidFill>
              <a:latin typeface="Arial" charset="0"/>
            </a:endParaRPr>
          </a:p>
        </p:txBody>
      </p:sp>
      <p:sp>
        <p:nvSpPr>
          <p:cNvPr id="25602" name="Rectangle 3"/>
          <p:cNvSpPr>
            <a:spLocks noGrp="1" noChangeArrowheads="1"/>
          </p:cNvSpPr>
          <p:nvPr>
            <p:ph type="body" idx="1"/>
          </p:nvPr>
        </p:nvSpPr>
        <p:spPr>
          <a:xfrm>
            <a:off x="395536" y="1124744"/>
            <a:ext cx="8219628" cy="5034366"/>
          </a:xfrm>
        </p:spPr>
        <p:txBody>
          <a:bodyPr>
            <a:normAutofit lnSpcReduction="10000"/>
          </a:bodyPr>
          <a:lstStyle/>
          <a:p>
            <a:r>
              <a:rPr lang="en-CA" sz="2000" dirty="0" smtClean="0"/>
              <a:t>Three decades into the epidemic, comprehensive epidemiological data characterizing the HIV epidemic in sex work are limited</a:t>
            </a:r>
          </a:p>
          <a:p>
            <a:pPr lvl="1"/>
            <a:r>
              <a:rPr lang="en-US" sz="2000" dirty="0" smtClean="0"/>
              <a:t>Sex workers continue to have a high HIV burden, largely unchanged from 2011</a:t>
            </a:r>
          </a:p>
          <a:p>
            <a:pPr lvl="1"/>
            <a:endParaRPr lang="en-US" sz="2000" dirty="0" smtClean="0"/>
          </a:p>
          <a:p>
            <a:r>
              <a:rPr lang="en-US" sz="2000" dirty="0" smtClean="0"/>
              <a:t>Understanding structural and community features </a:t>
            </a:r>
            <a:r>
              <a:rPr lang="en-US" sz="2000" dirty="0"/>
              <a:t>of </a:t>
            </a:r>
            <a:r>
              <a:rPr lang="en-US" sz="2000" dirty="0" smtClean="0"/>
              <a:t>rights &amp; HIV are critical </a:t>
            </a:r>
            <a:r>
              <a:rPr lang="en-US" sz="2000" dirty="0"/>
              <a:t>to estimating priorities, reach and targets for </a:t>
            </a:r>
            <a:r>
              <a:rPr lang="en-US" sz="2000" dirty="0" smtClean="0"/>
              <a:t>interventions and policies </a:t>
            </a:r>
            <a:endParaRPr lang="en-US" sz="2000" dirty="0"/>
          </a:p>
          <a:p>
            <a:endParaRPr lang="en-US" sz="2000" dirty="0" smtClean="0"/>
          </a:p>
          <a:p>
            <a:pPr eaLnBrk="1" hangingPunct="1"/>
            <a:r>
              <a:rPr lang="en-CA" sz="2000" dirty="0" smtClean="0">
                <a:latin typeface="Arial" charset="0"/>
              </a:rPr>
              <a:t>Growing science that criminalization of sex work fails to protect rights and exacerbates HIV &amp; other health inequities</a:t>
            </a:r>
          </a:p>
          <a:p>
            <a:pPr eaLnBrk="1" hangingPunct="1"/>
            <a:endParaRPr lang="en-CA" sz="2000" dirty="0" smtClean="0">
              <a:latin typeface="Arial" charset="0"/>
            </a:endParaRPr>
          </a:p>
          <a:p>
            <a:pPr eaLnBrk="1" hangingPunct="1"/>
            <a:r>
              <a:rPr lang="en-CA" sz="2000" dirty="0" smtClean="0">
                <a:latin typeface="Arial" charset="0"/>
              </a:rPr>
              <a:t>We need more complex, multi-level data, modelling </a:t>
            </a:r>
            <a:r>
              <a:rPr lang="en-CA" sz="2000" dirty="0" smtClean="0">
                <a:latin typeface="Arial" charset="0"/>
              </a:rPr>
              <a:t>of structural and biological factors and </a:t>
            </a:r>
            <a:r>
              <a:rPr lang="en-CA" sz="2000" dirty="0" smtClean="0">
                <a:latin typeface="Arial" charset="0"/>
              </a:rPr>
              <a:t>evaluation of legal and policy approaches, in partnership with sex work community</a:t>
            </a:r>
            <a:endParaRPr lang="en-CA" sz="2000" b="1" dirty="0" smtClean="0"/>
          </a:p>
        </p:txBody>
      </p:sp>
      <p:sp>
        <p:nvSpPr>
          <p:cNvPr id="25603" name="Line 6"/>
          <p:cNvSpPr>
            <a:spLocks noChangeShapeType="1"/>
          </p:cNvSpPr>
          <p:nvPr/>
        </p:nvSpPr>
        <p:spPr bwMode="auto">
          <a:xfrm>
            <a:off x="0" y="1052736"/>
            <a:ext cx="91440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2105190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9300" y="3416300"/>
            <a:ext cx="12700" cy="12700"/>
          </a:xfrm>
          <a:prstGeom prst="rect">
            <a:avLst/>
          </a:prstGeom>
        </p:spPr>
      </p:pic>
      <p:pic>
        <p:nvPicPr>
          <p:cNvPr id="5" name="Picture 4"/>
          <p:cNvPicPr>
            <a:picLocks noChangeAspect="1"/>
          </p:cNvPicPr>
          <p:nvPr/>
        </p:nvPicPr>
        <p:blipFill>
          <a:blip r:embed="rId3"/>
          <a:stretch>
            <a:fillRect/>
          </a:stretch>
        </p:blipFill>
        <p:spPr>
          <a:xfrm>
            <a:off x="4559300" y="3416300"/>
            <a:ext cx="12700" cy="12700"/>
          </a:xfrm>
          <a:prstGeom prst="rect">
            <a:avLst/>
          </a:prstGeom>
        </p:spPr>
      </p:pic>
      <p:pic>
        <p:nvPicPr>
          <p:cNvPr id="6" name="Picture 5"/>
          <p:cNvPicPr>
            <a:picLocks noChangeAspect="1"/>
          </p:cNvPicPr>
          <p:nvPr/>
        </p:nvPicPr>
        <p:blipFill>
          <a:blip r:embed="rId4"/>
          <a:stretch>
            <a:fillRect/>
          </a:stretch>
        </p:blipFill>
        <p:spPr>
          <a:xfrm>
            <a:off x="1331640" y="-603447"/>
            <a:ext cx="5919069" cy="7461447"/>
          </a:xfrm>
          <a:prstGeom prst="rect">
            <a:avLst/>
          </a:prstGeom>
        </p:spPr>
      </p:pic>
    </p:spTree>
    <p:extLst>
      <p:ext uri="{BB962C8B-B14F-4D97-AF65-F5344CB8AC3E}">
        <p14:creationId xmlns:p14="http://schemas.microsoft.com/office/powerpoint/2010/main" val="29862186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l="875" t="12076" r="1218" b="24271"/>
          <a:stretch/>
        </p:blipFill>
        <p:spPr bwMode="auto">
          <a:xfrm>
            <a:off x="539552" y="908720"/>
            <a:ext cx="7971100" cy="5112568"/>
          </a:xfrm>
          <a:prstGeom prst="rect">
            <a:avLst/>
          </a:prstGeom>
          <a:ln>
            <a:noFill/>
          </a:ln>
          <a:extLst>
            <a:ext uri="{53640926-AAD7-44d8-BBD7-CCE9431645EC}">
              <a14:shadowObscured xmlns:a14="http://schemas.microsoft.com/office/drawing/2010/main"/>
            </a:ext>
          </a:extLst>
        </p:spPr>
      </p:pic>
      <p:sp>
        <p:nvSpPr>
          <p:cNvPr id="5" name="Rectangle 32"/>
          <p:cNvSpPr>
            <a:spLocks noChangeArrowheads="1"/>
          </p:cNvSpPr>
          <p:nvPr/>
        </p:nvSpPr>
        <p:spPr bwMode="auto">
          <a:xfrm>
            <a:off x="-468560" y="0"/>
            <a:ext cx="961256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457200" tIns="137160" bIns="228600" anchor="ctr"/>
          <a:lstStyle/>
          <a:p>
            <a:pPr algn="r"/>
            <a:endParaRPr lang="en-CA" sz="3400" b="1" dirty="0">
              <a:latin typeface="Calibri" charset="0"/>
              <a:cs typeface="Calibri" charset="0"/>
            </a:endParaRPr>
          </a:p>
          <a:p>
            <a:pPr algn="ctr"/>
            <a:r>
              <a:rPr lang="en-CA" sz="2800" b="1" dirty="0" smtClean="0">
                <a:latin typeface="Calibri" charset="0"/>
                <a:cs typeface="Calibri" charset="0"/>
              </a:rPr>
              <a:t>Global HIV Burden among Female Sex </a:t>
            </a:r>
            <a:r>
              <a:rPr lang="en-CA" sz="2800" b="1" dirty="0" smtClean="0">
                <a:latin typeface="Calibri" charset="0"/>
                <a:cs typeface="Calibri" charset="0"/>
              </a:rPr>
              <a:t>Workers, 2006-2017</a:t>
            </a:r>
            <a:endParaRPr lang="en-CA" sz="2800" b="1" dirty="0">
              <a:latin typeface="Calibri" charset="0"/>
              <a:cs typeface="Calibri" charset="0"/>
            </a:endParaRPr>
          </a:p>
        </p:txBody>
      </p:sp>
      <p:sp>
        <p:nvSpPr>
          <p:cNvPr id="6" name="Rectangle 32"/>
          <p:cNvSpPr>
            <a:spLocks noChangeArrowheads="1"/>
          </p:cNvSpPr>
          <p:nvPr/>
        </p:nvSpPr>
        <p:spPr bwMode="auto">
          <a:xfrm>
            <a:off x="755576" y="5949280"/>
            <a:ext cx="756084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457200" tIns="137160" bIns="228600" anchor="ctr"/>
          <a:lstStyle/>
          <a:p>
            <a:pPr algn="r"/>
            <a:endParaRPr lang="en-CA" sz="3400" b="1" dirty="0">
              <a:latin typeface="Calibri" charset="0"/>
              <a:cs typeface="Calibri" charset="0"/>
            </a:endParaRPr>
          </a:p>
          <a:p>
            <a:pPr algn="ctr"/>
            <a:r>
              <a:rPr lang="en-CA" sz="1600" b="1" dirty="0" smtClean="0">
                <a:latin typeface="Calibri" charset="0"/>
                <a:cs typeface="Calibri" charset="0"/>
              </a:rPr>
              <a:t>Shannon, </a:t>
            </a:r>
            <a:r>
              <a:rPr lang="en-CA" sz="1600" b="1" dirty="0" err="1" smtClean="0">
                <a:latin typeface="Calibri" charset="0"/>
                <a:cs typeface="Calibri" charset="0"/>
              </a:rPr>
              <a:t>Crago</a:t>
            </a:r>
            <a:r>
              <a:rPr lang="en-CA" sz="1600" b="1" dirty="0" smtClean="0">
                <a:latin typeface="Calibri" charset="0"/>
                <a:cs typeface="Calibri" charset="0"/>
              </a:rPr>
              <a:t>, </a:t>
            </a:r>
            <a:r>
              <a:rPr lang="en-CA" sz="1600" b="1" dirty="0" err="1" smtClean="0">
                <a:latin typeface="Calibri" charset="0"/>
                <a:cs typeface="Calibri" charset="0"/>
              </a:rPr>
              <a:t>Baral</a:t>
            </a:r>
            <a:r>
              <a:rPr lang="en-CA" sz="1600" b="1" dirty="0" smtClean="0">
                <a:latin typeface="Calibri" charset="0"/>
                <a:cs typeface="Calibri" charset="0"/>
              </a:rPr>
              <a:t>, </a:t>
            </a:r>
            <a:r>
              <a:rPr lang="en-CA" sz="1600" b="1" dirty="0" smtClean="0">
                <a:latin typeface="Calibri" charset="0"/>
                <a:cs typeface="Calibri" charset="0"/>
              </a:rPr>
              <a:t>et al. Lancet 2018, The Global Response and </a:t>
            </a:r>
          </a:p>
          <a:p>
            <a:pPr algn="ctr"/>
            <a:r>
              <a:rPr lang="en-CA" sz="1600" b="1" dirty="0" smtClean="0">
                <a:latin typeface="Calibri" charset="0"/>
                <a:cs typeface="Calibri" charset="0"/>
              </a:rPr>
              <a:t>Unmet Actions on HIV and Sex Work</a:t>
            </a:r>
            <a:endParaRPr lang="en-CA" sz="1600" b="1" dirty="0">
              <a:latin typeface="Calibri" charset="0"/>
              <a:cs typeface="Calibri" charset="0"/>
            </a:endParaRPr>
          </a:p>
        </p:txBody>
      </p:sp>
    </p:spTree>
    <p:extLst>
      <p:ext uri="{BB962C8B-B14F-4D97-AF65-F5344CB8AC3E}">
        <p14:creationId xmlns:p14="http://schemas.microsoft.com/office/powerpoint/2010/main" val="35984492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Regional HIV estimates FSWs and all adult women</a:t>
            </a:r>
            <a:endParaRPr lang="en-US" sz="2800" dirty="0">
              <a:solidFill>
                <a:schemeClr val="tx1"/>
              </a:solidFill>
            </a:endParaRPr>
          </a:p>
        </p:txBody>
      </p:sp>
      <p:graphicFrame>
        <p:nvGraphicFramePr>
          <p:cNvPr id="4" name="Chart 3"/>
          <p:cNvGraphicFramePr/>
          <p:nvPr>
            <p:extLst>
              <p:ext uri="{D42A27DB-BD31-4B8C-83A1-F6EECF244321}">
                <p14:modId xmlns:p14="http://schemas.microsoft.com/office/powerpoint/2010/main" val="2586949549"/>
              </p:ext>
            </p:extLst>
          </p:nvPr>
        </p:nvGraphicFramePr>
        <p:xfrm>
          <a:off x="827584" y="1196752"/>
          <a:ext cx="6984776"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78452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Line 4"/>
          <p:cNvSpPr>
            <a:spLocks noChangeShapeType="1"/>
          </p:cNvSpPr>
          <p:nvPr/>
        </p:nvSpPr>
        <p:spPr bwMode="auto">
          <a:xfrm>
            <a:off x="0" y="1340768"/>
            <a:ext cx="91440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3"/>
          <p:cNvSpPr txBox="1">
            <a:spLocks noChangeArrowheads="1"/>
          </p:cNvSpPr>
          <p:nvPr/>
        </p:nvSpPr>
        <p:spPr bwMode="auto">
          <a:xfrm>
            <a:off x="251520" y="1484784"/>
            <a:ext cx="864096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buSzPct val="115000"/>
              <a:buNone/>
              <a:defRPr/>
            </a:pPr>
            <a:r>
              <a:rPr lang="en-US" sz="2000" dirty="0" smtClean="0">
                <a:effectLst>
                  <a:outerShdw blurRad="38100" dist="38100" dir="2700000" algn="tl">
                    <a:srgbClr val="336699"/>
                  </a:outerShdw>
                </a:effectLst>
              </a:rPr>
              <a:t>Trans Women Sex Workers</a:t>
            </a:r>
          </a:p>
          <a:p>
            <a:pPr>
              <a:lnSpc>
                <a:spcPct val="90000"/>
              </a:lnSpc>
              <a:buSzPct val="115000"/>
              <a:buBlip>
                <a:blip r:embed="rId3"/>
              </a:buBlip>
              <a:defRPr/>
            </a:pPr>
            <a:r>
              <a:rPr lang="en-US" sz="2000" dirty="0" smtClean="0">
                <a:effectLst>
                  <a:outerShdw blurRad="38100" dist="38100" dir="2700000" algn="tl">
                    <a:srgbClr val="336699"/>
                  </a:outerShdw>
                </a:effectLst>
              </a:rPr>
              <a:t>While majorit</a:t>
            </a:r>
            <a:r>
              <a:rPr lang="en-US" sz="2000" dirty="0" smtClean="0">
                <a:effectLst>
                  <a:outerShdw blurRad="38100" dist="38100" dir="2700000" algn="tl">
                    <a:srgbClr val="336699"/>
                  </a:outerShdw>
                </a:effectLst>
              </a:rPr>
              <a:t>y of research focuses on </a:t>
            </a:r>
            <a:r>
              <a:rPr lang="en-US" sz="2000" dirty="0" err="1" smtClean="0">
                <a:effectLst>
                  <a:outerShdw blurRad="38100" dist="38100" dir="2700000" algn="tl">
                    <a:srgbClr val="336699"/>
                  </a:outerShdw>
                </a:effectLst>
              </a:rPr>
              <a:t>cis</a:t>
            </a:r>
            <a:r>
              <a:rPr lang="en-US" sz="2000" dirty="0" smtClean="0">
                <a:effectLst>
                  <a:outerShdw blurRad="38100" dist="38100" dir="2700000" algn="tl">
                    <a:srgbClr val="336699"/>
                  </a:outerShdw>
                </a:effectLst>
              </a:rPr>
              <a:t> women sex workers, there has been slow progress since 2014 with 18 studies among trans women sex workers</a:t>
            </a:r>
          </a:p>
          <a:p>
            <a:pPr lvl="1">
              <a:lnSpc>
                <a:spcPct val="90000"/>
              </a:lnSpc>
              <a:buSzPct val="115000"/>
              <a:buBlip>
                <a:blip r:embed="rId3"/>
              </a:buBlip>
              <a:defRPr/>
            </a:pPr>
            <a:r>
              <a:rPr lang="en-US" sz="2000" dirty="0" smtClean="0">
                <a:effectLst>
                  <a:outerShdw blurRad="38100" dist="38100" dir="2700000" algn="tl">
                    <a:srgbClr val="336699"/>
                  </a:outerShdw>
                </a:effectLst>
              </a:rPr>
              <a:t>Small sample sizes and conflation of MSM and trans women remain</a:t>
            </a:r>
          </a:p>
          <a:p>
            <a:pPr lvl="1">
              <a:lnSpc>
                <a:spcPct val="90000"/>
              </a:lnSpc>
              <a:buSzPct val="115000"/>
              <a:buBlip>
                <a:blip r:embed="rId3"/>
              </a:buBlip>
              <a:defRPr/>
            </a:pPr>
            <a:endParaRPr lang="en-US" sz="2000" b="1" dirty="0">
              <a:effectLst>
                <a:outerShdw blurRad="38100" dist="38100" dir="2700000" algn="tl">
                  <a:srgbClr val="336699"/>
                </a:outerShdw>
              </a:effectLst>
            </a:endParaRPr>
          </a:p>
          <a:p>
            <a:pPr marL="0" indent="0">
              <a:lnSpc>
                <a:spcPct val="90000"/>
              </a:lnSpc>
              <a:buSzPct val="115000"/>
              <a:buNone/>
              <a:defRPr/>
            </a:pPr>
            <a:r>
              <a:rPr lang="en-US" sz="2000" dirty="0" smtClean="0"/>
              <a:t>Male Sex Workers </a:t>
            </a:r>
            <a:endParaRPr lang="en-US" sz="2000" dirty="0"/>
          </a:p>
          <a:p>
            <a:pPr>
              <a:lnSpc>
                <a:spcPct val="90000"/>
              </a:lnSpc>
              <a:buSzPct val="115000"/>
              <a:buBlip>
                <a:blip r:embed="rId3"/>
              </a:buBlip>
              <a:defRPr/>
            </a:pPr>
            <a:r>
              <a:rPr lang="en-US" sz="2000" dirty="0" smtClean="0"/>
              <a:t>22 studies since 2014 </a:t>
            </a:r>
          </a:p>
          <a:p>
            <a:pPr>
              <a:lnSpc>
                <a:spcPct val="90000"/>
              </a:lnSpc>
              <a:buSzPct val="115000"/>
              <a:buBlip>
                <a:blip r:embed="rId3"/>
              </a:buBlip>
              <a:defRPr/>
            </a:pPr>
            <a:r>
              <a:rPr lang="en-US" sz="2000" dirty="0" smtClean="0"/>
              <a:t>HIV </a:t>
            </a:r>
            <a:r>
              <a:rPr lang="en-US" sz="2000" dirty="0"/>
              <a:t>and STI prevalence outcomes vary accordingly with MSM who sell sex often having higher burden of HIV compared to other MSM and male sex workers who professionally sell sex often having lower or equivalent burdens of </a:t>
            </a:r>
            <a:r>
              <a:rPr lang="en-US" sz="2000" dirty="0" smtClean="0"/>
              <a:t>HIV</a:t>
            </a:r>
            <a:endParaRPr lang="en-US" sz="2000" dirty="0" smtClean="0">
              <a:effectLst>
                <a:outerShdw blurRad="38100" dist="38100" dir="2700000" algn="tl">
                  <a:srgbClr val="336699"/>
                </a:outerShdw>
              </a:effectLst>
            </a:endParaRPr>
          </a:p>
        </p:txBody>
      </p:sp>
      <p:sp>
        <p:nvSpPr>
          <p:cNvPr id="5" name="Rectangle 2"/>
          <p:cNvSpPr>
            <a:spLocks noGrp="1" noChangeArrowheads="1"/>
          </p:cNvSpPr>
          <p:nvPr>
            <p:ph type="title"/>
          </p:nvPr>
        </p:nvSpPr>
        <p:spPr>
          <a:xfrm>
            <a:off x="395288" y="188913"/>
            <a:ext cx="8374062" cy="1143000"/>
          </a:xfrm>
        </p:spPr>
        <p:txBody>
          <a:bodyPr>
            <a:normAutofit/>
          </a:bodyPr>
          <a:lstStyle/>
          <a:p>
            <a:r>
              <a:rPr lang="en-US" sz="2400" b="1" dirty="0" smtClean="0">
                <a:solidFill>
                  <a:schemeClr val="tx1"/>
                </a:solidFill>
                <a:latin typeface="Arial" charset="0"/>
              </a:rPr>
              <a:t>Male &amp; Transgender Women Sex Workers</a:t>
            </a:r>
            <a:endParaRPr lang="en-US" sz="2400" b="1" dirty="0">
              <a:latin typeface="Arial" charset="0"/>
            </a:endParaRPr>
          </a:p>
        </p:txBody>
      </p:sp>
    </p:spTree>
    <p:extLst>
      <p:ext uri="{BB962C8B-B14F-4D97-AF65-F5344CB8AC3E}">
        <p14:creationId xmlns:p14="http://schemas.microsoft.com/office/powerpoint/2010/main" val="1036660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Line 4"/>
          <p:cNvSpPr>
            <a:spLocks noChangeShapeType="1"/>
          </p:cNvSpPr>
          <p:nvPr/>
        </p:nvSpPr>
        <p:spPr bwMode="auto">
          <a:xfrm>
            <a:off x="0" y="1340768"/>
            <a:ext cx="91440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3"/>
          <p:cNvSpPr txBox="1">
            <a:spLocks noChangeArrowheads="1"/>
          </p:cNvSpPr>
          <p:nvPr/>
        </p:nvSpPr>
        <p:spPr bwMode="auto">
          <a:xfrm>
            <a:off x="251520" y="1484784"/>
            <a:ext cx="864096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buSzPct val="115000"/>
              <a:buBlip>
                <a:blip r:embed="rId3"/>
              </a:buBlip>
              <a:defRPr/>
            </a:pPr>
            <a:r>
              <a:rPr lang="en-US" sz="2000" dirty="0" smtClean="0">
                <a:effectLst>
                  <a:outerShdw blurRad="38100" dist="38100" dir="2700000" algn="tl">
                    <a:srgbClr val="336699"/>
                  </a:outerShdw>
                </a:effectLst>
                <a:latin typeface="Arial" charset="0"/>
              </a:rPr>
              <a:t>The “uncounted” (Davis 2017): Sex workers </a:t>
            </a:r>
            <a:r>
              <a:rPr lang="en-US" sz="2000" dirty="0">
                <a:effectLst>
                  <a:outerShdw blurRad="38100" dist="38100" dir="2700000" algn="tl">
                    <a:srgbClr val="336699"/>
                  </a:outerShdw>
                </a:effectLst>
                <a:latin typeface="Arial" charset="0"/>
              </a:rPr>
              <a:t>still largely not counted in </a:t>
            </a:r>
            <a:r>
              <a:rPr lang="en-US" sz="2000" dirty="0" smtClean="0">
                <a:effectLst>
                  <a:outerShdw blurRad="38100" dist="38100" dir="2700000" algn="tl">
                    <a:srgbClr val="336699"/>
                  </a:outerShdw>
                </a:effectLst>
                <a:latin typeface="Arial" charset="0"/>
              </a:rPr>
              <a:t>most HIV </a:t>
            </a:r>
            <a:r>
              <a:rPr lang="en-US" sz="2000" dirty="0">
                <a:effectLst>
                  <a:outerShdw blurRad="38100" dist="38100" dir="2700000" algn="tl">
                    <a:srgbClr val="336699"/>
                  </a:outerShdw>
                </a:effectLst>
                <a:latin typeface="Arial" charset="0"/>
              </a:rPr>
              <a:t>surveillance </a:t>
            </a:r>
            <a:r>
              <a:rPr lang="en-US" sz="2000" dirty="0" smtClean="0">
                <a:effectLst>
                  <a:outerShdw blurRad="38100" dist="38100" dir="2700000" algn="tl">
                    <a:srgbClr val="336699"/>
                  </a:outerShdw>
                </a:effectLst>
                <a:latin typeface="Arial" charset="0"/>
              </a:rPr>
              <a:t>data despite disproportionately </a:t>
            </a:r>
            <a:r>
              <a:rPr lang="en-US" sz="2000" dirty="0">
                <a:effectLst>
                  <a:outerShdw blurRad="38100" dist="38100" dir="2700000" algn="tl">
                    <a:srgbClr val="336699"/>
                  </a:outerShdw>
                </a:effectLst>
                <a:latin typeface="Arial" charset="0"/>
              </a:rPr>
              <a:t>high HIV burden </a:t>
            </a:r>
            <a:r>
              <a:rPr lang="en-US" sz="2000" dirty="0" smtClean="0">
                <a:effectLst>
                  <a:outerShdw blurRad="38100" dist="38100" dir="2700000" algn="tl">
                    <a:srgbClr val="336699"/>
                  </a:outerShdw>
                </a:effectLst>
                <a:latin typeface="Arial" charset="0"/>
              </a:rPr>
              <a:t>–</a:t>
            </a:r>
            <a:r>
              <a:rPr lang="en-US" sz="2000" b="1" dirty="0" smtClean="0">
                <a:effectLst>
                  <a:outerShdw blurRad="38100" dist="38100" dir="2700000" algn="tl">
                    <a:srgbClr val="336699"/>
                  </a:outerShdw>
                </a:effectLst>
                <a:latin typeface="Arial" charset="0"/>
              </a:rPr>
              <a:t>due to stigma, criminalization, </a:t>
            </a:r>
            <a:r>
              <a:rPr lang="en-US" sz="2000" b="1" dirty="0">
                <a:effectLst>
                  <a:outerShdw blurRad="38100" dist="38100" dir="2700000" algn="tl">
                    <a:srgbClr val="336699"/>
                  </a:outerShdw>
                </a:effectLst>
                <a:latin typeface="Arial" charset="0"/>
              </a:rPr>
              <a:t>and </a:t>
            </a:r>
            <a:r>
              <a:rPr lang="en-US" sz="2000" b="1" dirty="0" smtClean="0">
                <a:effectLst>
                  <a:outerShdw blurRad="38100" dist="38100" dir="2700000" algn="tl">
                    <a:srgbClr val="336699"/>
                  </a:outerShdw>
                </a:effectLst>
                <a:latin typeface="Arial" charset="0"/>
              </a:rPr>
              <a:t>lack of political and financial investment</a:t>
            </a:r>
          </a:p>
          <a:p>
            <a:pPr marL="0" indent="0">
              <a:lnSpc>
                <a:spcPct val="90000"/>
              </a:lnSpc>
              <a:buSzPct val="115000"/>
              <a:buNone/>
              <a:defRPr/>
            </a:pPr>
            <a:endParaRPr lang="en-US" sz="2000" dirty="0" smtClean="0">
              <a:effectLst>
                <a:outerShdw blurRad="38100" dist="38100" dir="2700000" algn="tl">
                  <a:srgbClr val="336699"/>
                </a:outerShdw>
              </a:effectLst>
              <a:latin typeface="Arial" charset="0"/>
            </a:endParaRPr>
          </a:p>
          <a:p>
            <a:pPr>
              <a:lnSpc>
                <a:spcPct val="90000"/>
              </a:lnSpc>
              <a:buSzPct val="115000"/>
              <a:buBlip>
                <a:blip r:embed="rId3"/>
              </a:buBlip>
              <a:defRPr/>
            </a:pPr>
            <a:r>
              <a:rPr lang="en-US" sz="2000" dirty="0" smtClean="0">
                <a:effectLst>
                  <a:outerShdw blurRad="38100" dist="38100" dir="2700000" algn="tl">
                    <a:srgbClr val="336699"/>
                  </a:outerShdw>
                </a:effectLst>
                <a:latin typeface="Arial" charset="0"/>
              </a:rPr>
              <a:t>Sex </a:t>
            </a:r>
            <a:r>
              <a:rPr lang="en-US" sz="2000" dirty="0" smtClean="0">
                <a:effectLst>
                  <a:outerShdw blurRad="38100" dist="38100" dir="2700000" algn="tl">
                    <a:srgbClr val="336699"/>
                  </a:outerShdw>
                </a:effectLst>
                <a:latin typeface="Arial" charset="0"/>
              </a:rPr>
              <a:t>workers have largely been </a:t>
            </a:r>
            <a:r>
              <a:rPr lang="en-US" sz="2000" dirty="0">
                <a:effectLst>
                  <a:outerShdw blurRad="38100" dist="38100" dir="2700000" algn="tl">
                    <a:srgbClr val="336699"/>
                  </a:outerShdw>
                </a:effectLst>
                <a:latin typeface="Arial" charset="0"/>
              </a:rPr>
              <a:t>invisible in generalized HIV epidemic </a:t>
            </a:r>
            <a:r>
              <a:rPr lang="en-US" sz="2000" dirty="0" smtClean="0">
                <a:effectLst>
                  <a:outerShdw blurRad="38100" dist="38100" dir="2700000" algn="tl">
                    <a:srgbClr val="336699"/>
                  </a:outerShdw>
                </a:effectLst>
                <a:latin typeface="Arial" charset="0"/>
              </a:rPr>
              <a:t>settings (</a:t>
            </a:r>
            <a:r>
              <a:rPr lang="en-US" sz="2000" dirty="0" err="1" smtClean="0">
                <a:effectLst>
                  <a:outerShdw blurRad="38100" dist="38100" dir="2700000" algn="tl">
                    <a:srgbClr val="336699"/>
                  </a:outerShdw>
                </a:effectLst>
                <a:latin typeface="Arial" charset="0"/>
              </a:rPr>
              <a:t>Bourquez</a:t>
            </a:r>
            <a:r>
              <a:rPr lang="en-US" sz="2000" dirty="0" smtClean="0">
                <a:effectLst>
                  <a:outerShdw blurRad="38100" dist="38100" dir="2700000" algn="tl">
                    <a:srgbClr val="336699"/>
                  </a:outerShdw>
                </a:effectLst>
                <a:latin typeface="Arial" charset="0"/>
              </a:rPr>
              <a:t>, 2016, Mishra, 2016</a:t>
            </a:r>
            <a:r>
              <a:rPr lang="en-US" sz="2000" dirty="0" smtClean="0">
                <a:effectLst>
                  <a:outerShdw blurRad="38100" dist="38100" dir="2700000" algn="tl">
                    <a:srgbClr val="336699"/>
                  </a:outerShdw>
                </a:effectLst>
                <a:latin typeface="Arial" charset="0"/>
              </a:rPr>
              <a:t>)</a:t>
            </a:r>
          </a:p>
          <a:p>
            <a:pPr>
              <a:lnSpc>
                <a:spcPct val="90000"/>
              </a:lnSpc>
              <a:buSzPct val="115000"/>
              <a:buBlip>
                <a:blip r:embed="rId3"/>
              </a:buBlip>
              <a:defRPr/>
            </a:pPr>
            <a:endParaRPr lang="en-US" sz="2000" dirty="0">
              <a:effectLst>
                <a:outerShdw blurRad="38100" dist="38100" dir="2700000" algn="tl">
                  <a:srgbClr val="336699"/>
                </a:outerShdw>
              </a:effectLst>
              <a:latin typeface="Arial" charset="0"/>
            </a:endParaRPr>
          </a:p>
          <a:p>
            <a:pPr>
              <a:lnSpc>
                <a:spcPct val="90000"/>
              </a:lnSpc>
              <a:buSzPct val="115000"/>
              <a:buBlip>
                <a:blip r:embed="rId3"/>
              </a:buBlip>
              <a:defRPr/>
            </a:pPr>
            <a:r>
              <a:rPr lang="en-US" sz="2000" dirty="0" smtClean="0">
                <a:effectLst>
                  <a:outerShdw blurRad="38100" dist="38100" dir="2700000" algn="tl">
                    <a:srgbClr val="336699"/>
                  </a:outerShdw>
                </a:effectLst>
                <a:latin typeface="Arial" charset="0"/>
              </a:rPr>
              <a:t>Human </a:t>
            </a:r>
            <a:r>
              <a:rPr lang="en-US" sz="2000" dirty="0" smtClean="0">
                <a:effectLst>
                  <a:outerShdw blurRad="38100" dist="38100" dir="2700000" algn="tl">
                    <a:srgbClr val="336699"/>
                  </a:outerShdw>
                </a:effectLst>
                <a:latin typeface="Arial" charset="0"/>
              </a:rPr>
              <a:t>rights advances have been limited and in many settings, </a:t>
            </a:r>
            <a:r>
              <a:rPr lang="en-US" sz="2000" dirty="0" smtClean="0">
                <a:effectLst>
                  <a:outerShdw blurRad="38100" dist="38100" dir="2700000" algn="tl">
                    <a:srgbClr val="336699"/>
                  </a:outerShdw>
                </a:effectLst>
                <a:latin typeface="Arial" charset="0"/>
              </a:rPr>
              <a:t>have </a:t>
            </a:r>
            <a:r>
              <a:rPr lang="en-US" sz="2000" dirty="0" smtClean="0">
                <a:effectLst>
                  <a:outerShdw blurRad="38100" dist="38100" dir="2700000" algn="tl">
                    <a:srgbClr val="336699"/>
                  </a:outerShdw>
                </a:effectLst>
                <a:latin typeface="Arial" charset="0"/>
              </a:rPr>
              <a:t>been rolled </a:t>
            </a:r>
            <a:r>
              <a:rPr lang="en-US" sz="2000" dirty="0" smtClean="0">
                <a:effectLst>
                  <a:outerShdw blurRad="38100" dist="38100" dir="2700000" algn="tl">
                    <a:srgbClr val="336699"/>
                  </a:outerShdw>
                </a:effectLst>
                <a:latin typeface="Arial" charset="0"/>
              </a:rPr>
              <a:t>back with wave of end-demand criminalization </a:t>
            </a:r>
            <a:endParaRPr lang="en-US" sz="2000" i="1" dirty="0" smtClean="0">
              <a:effectLst>
                <a:outerShdw blurRad="38100" dist="38100" dir="2700000" algn="tl">
                  <a:srgbClr val="336699"/>
                </a:outerShdw>
              </a:effectLst>
              <a:latin typeface="Arial" charset="0"/>
            </a:endParaRPr>
          </a:p>
        </p:txBody>
      </p:sp>
      <p:sp>
        <p:nvSpPr>
          <p:cNvPr id="5" name="Rectangle 2"/>
          <p:cNvSpPr>
            <a:spLocks noGrp="1" noChangeArrowheads="1"/>
          </p:cNvSpPr>
          <p:nvPr>
            <p:ph type="title"/>
          </p:nvPr>
        </p:nvSpPr>
        <p:spPr>
          <a:xfrm>
            <a:off x="395288" y="188913"/>
            <a:ext cx="8374062" cy="1143000"/>
          </a:xfrm>
        </p:spPr>
        <p:txBody>
          <a:bodyPr>
            <a:normAutofit/>
          </a:bodyPr>
          <a:lstStyle/>
          <a:p>
            <a:r>
              <a:rPr lang="en-US" sz="2400" b="1" dirty="0" smtClean="0">
                <a:solidFill>
                  <a:schemeClr val="tx1"/>
                </a:solidFill>
                <a:latin typeface="Arial" charset="0"/>
              </a:rPr>
              <a:t>Lack of Rights &amp; the “</a:t>
            </a:r>
            <a:r>
              <a:rPr lang="en-US" sz="2400" b="1" dirty="0" smtClean="0">
                <a:solidFill>
                  <a:schemeClr val="tx1"/>
                </a:solidFill>
                <a:latin typeface="Arial" charset="0"/>
              </a:rPr>
              <a:t>Invisibility of Sex Work” in HIV </a:t>
            </a:r>
            <a:endParaRPr lang="en-US" sz="2400" b="1" dirty="0">
              <a:latin typeface="Arial" charset="0"/>
            </a:endParaRPr>
          </a:p>
        </p:txBody>
      </p:sp>
    </p:spTree>
    <p:extLst>
      <p:ext uri="{BB962C8B-B14F-4D97-AF65-F5344CB8AC3E}">
        <p14:creationId xmlns:p14="http://schemas.microsoft.com/office/powerpoint/2010/main" val="24442857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67544" y="116632"/>
            <a:ext cx="8229600" cy="936104"/>
          </a:xfrm>
        </p:spPr>
        <p:txBody>
          <a:bodyPr>
            <a:normAutofit/>
          </a:bodyPr>
          <a:lstStyle/>
          <a:p>
            <a:r>
              <a:rPr lang="en-US" sz="2800" b="1" dirty="0" smtClean="0">
                <a:solidFill>
                  <a:schemeClr val="tx1"/>
                </a:solidFill>
                <a:latin typeface="Arial" charset="0"/>
              </a:rPr>
              <a:t>Epidemiology of HIV / STIs</a:t>
            </a:r>
            <a:endParaRPr lang="en-US" sz="2800" b="1" dirty="0">
              <a:latin typeface="Arial" charset="0"/>
            </a:endParaRPr>
          </a:p>
        </p:txBody>
      </p:sp>
      <p:sp>
        <p:nvSpPr>
          <p:cNvPr id="25602" name="Rectangle 3"/>
          <p:cNvSpPr>
            <a:spLocks noGrp="1" noChangeArrowheads="1"/>
          </p:cNvSpPr>
          <p:nvPr>
            <p:ph type="body" idx="1"/>
          </p:nvPr>
        </p:nvSpPr>
        <p:spPr>
          <a:xfrm>
            <a:off x="251520" y="1052736"/>
            <a:ext cx="8640960" cy="5034366"/>
          </a:xfrm>
        </p:spPr>
        <p:txBody>
          <a:bodyPr>
            <a:normAutofit/>
          </a:bodyPr>
          <a:lstStyle/>
          <a:p>
            <a:r>
              <a:rPr lang="en-CA" sz="2000" dirty="0" smtClean="0"/>
              <a:t>Sex workers risk for </a:t>
            </a:r>
            <a:r>
              <a:rPr lang="en-CA" sz="2000" dirty="0" smtClean="0"/>
              <a:t>HIV/ STIs </a:t>
            </a:r>
            <a:r>
              <a:rPr lang="en-CA" sz="2000" dirty="0" smtClean="0"/>
              <a:t>and other health inequities </a:t>
            </a:r>
            <a:r>
              <a:rPr lang="en-US" sz="2000" dirty="0" smtClean="0"/>
              <a:t>occurs within a context characterized by powerful structural and community determinants</a:t>
            </a:r>
            <a:endParaRPr lang="en-US" sz="2000" dirty="0"/>
          </a:p>
          <a:p>
            <a:pPr lvl="1"/>
            <a:r>
              <a:rPr lang="en-US" sz="2000" dirty="0" smtClean="0"/>
              <a:t>Sex workers are exposed to multiple forms of violence, stigma and discrimination (vary by working conditions, policies, gender, race, economic and migration factors, and community/ social capital)</a:t>
            </a:r>
            <a:endParaRPr lang="en-US" sz="2000" dirty="0"/>
          </a:p>
          <a:p>
            <a:pPr lvl="1"/>
            <a:endParaRPr lang="en-US" sz="2000" dirty="0" smtClean="0"/>
          </a:p>
          <a:p>
            <a:r>
              <a:rPr lang="en-US" sz="2000" dirty="0" smtClean="0"/>
              <a:t>In the absence of addressing these structural factors, biomedical science &amp; public health tools available will continue to have limited reach</a:t>
            </a:r>
          </a:p>
          <a:p>
            <a:endParaRPr lang="en-CA" sz="26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CA" sz="2000" b="1" dirty="0" smtClean="0"/>
          </a:p>
        </p:txBody>
      </p:sp>
      <p:sp>
        <p:nvSpPr>
          <p:cNvPr id="25603" name="Line 6"/>
          <p:cNvSpPr>
            <a:spLocks noChangeShapeType="1"/>
          </p:cNvSpPr>
          <p:nvPr/>
        </p:nvSpPr>
        <p:spPr bwMode="auto">
          <a:xfrm>
            <a:off x="0" y="980728"/>
            <a:ext cx="91440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4"/>
          <p:cNvPicPr>
            <a:picLocks noChangeAspect="1"/>
          </p:cNvPicPr>
          <p:nvPr/>
        </p:nvPicPr>
        <p:blipFill>
          <a:blip r:embed="rId3"/>
          <a:stretch>
            <a:fillRect/>
          </a:stretch>
        </p:blipFill>
        <p:spPr>
          <a:xfrm>
            <a:off x="971600" y="4581128"/>
            <a:ext cx="7128792" cy="2136914"/>
          </a:xfrm>
          <a:prstGeom prst="rect">
            <a:avLst/>
          </a:prstGeom>
        </p:spPr>
      </p:pic>
    </p:spTree>
    <p:extLst>
      <p:ext uri="{BB962C8B-B14F-4D97-AF65-F5344CB8AC3E}">
        <p14:creationId xmlns:p14="http://schemas.microsoft.com/office/powerpoint/2010/main" val="21919937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0272" y="4653136"/>
            <a:ext cx="1666528" cy="2120280"/>
          </a:xfrm>
        </p:spPr>
        <p:txBody>
          <a:bodyPr/>
          <a:lstStyle/>
          <a:p>
            <a:pPr algn="l"/>
            <a:r>
              <a:rPr lang="en-US" sz="1600" dirty="0" smtClean="0">
                <a:solidFill>
                  <a:schemeClr val="tx1"/>
                </a:solidFill>
              </a:rPr>
              <a:t>Shannon, Goldenberg, et </a:t>
            </a:r>
            <a:r>
              <a:rPr lang="en-US" sz="1600" dirty="0" smtClean="0">
                <a:solidFill>
                  <a:schemeClr val="tx1"/>
                </a:solidFill>
              </a:rPr>
              <a:t>al, Current HIV Opinions, </a:t>
            </a:r>
            <a:r>
              <a:rPr lang="en-US" sz="1600" dirty="0" smtClean="0">
                <a:solidFill>
                  <a:schemeClr val="tx1"/>
                </a:solidFill>
              </a:rPr>
              <a:t>2014; </a:t>
            </a:r>
            <a:endParaRPr lang="en-US" sz="1600" dirty="0">
              <a:solidFill>
                <a:schemeClr val="tx1"/>
              </a:solidFill>
            </a:endParaRPr>
          </a:p>
        </p:txBody>
      </p:sp>
      <p:pic>
        <p:nvPicPr>
          <p:cNvPr id="3" name="Picture 2"/>
          <p:cNvPicPr>
            <a:picLocks noChangeAspect="1"/>
          </p:cNvPicPr>
          <p:nvPr/>
        </p:nvPicPr>
        <p:blipFill>
          <a:blip r:embed="rId3"/>
          <a:stretch>
            <a:fillRect/>
          </a:stretch>
        </p:blipFill>
        <p:spPr>
          <a:xfrm>
            <a:off x="1403648" y="404664"/>
            <a:ext cx="5328592" cy="6221598"/>
          </a:xfrm>
          <a:prstGeom prst="rect">
            <a:avLst/>
          </a:prstGeom>
        </p:spPr>
      </p:pic>
      <p:sp>
        <p:nvSpPr>
          <p:cNvPr id="6" name="TextBox 5"/>
          <p:cNvSpPr txBox="1"/>
          <p:nvPr/>
        </p:nvSpPr>
        <p:spPr>
          <a:xfrm>
            <a:off x="32870" y="0"/>
            <a:ext cx="9111129" cy="461665"/>
          </a:xfrm>
          <a:prstGeom prst="rect">
            <a:avLst/>
          </a:prstGeom>
          <a:solidFill>
            <a:schemeClr val="bg1"/>
          </a:solidFill>
        </p:spPr>
        <p:txBody>
          <a:bodyPr wrap="square" rtlCol="0">
            <a:spAutoFit/>
          </a:bodyPr>
          <a:lstStyle/>
          <a:p>
            <a:r>
              <a:rPr lang="en-US" dirty="0" smtClean="0"/>
              <a:t>Socio-Ecological </a:t>
            </a:r>
            <a:r>
              <a:rPr lang="en-US" dirty="0" smtClean="0"/>
              <a:t>Models – Pathways to HIV/ STI epidemics </a:t>
            </a:r>
            <a:endParaRPr lang="en-US" dirty="0"/>
          </a:p>
        </p:txBody>
      </p:sp>
    </p:spTree>
    <p:extLst>
      <p:ext uri="{BB962C8B-B14F-4D97-AF65-F5344CB8AC3E}">
        <p14:creationId xmlns:p14="http://schemas.microsoft.com/office/powerpoint/2010/main" val="23105631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5"/>
          <p:cNvSpPr>
            <a:spLocks noGrp="1"/>
          </p:cNvSpPr>
          <p:nvPr>
            <p:ph type="ctrTitle"/>
          </p:nvPr>
        </p:nvSpPr>
        <p:spPr>
          <a:xfrm>
            <a:off x="-612775" y="115888"/>
            <a:ext cx="8424863" cy="936625"/>
          </a:xfrm>
        </p:spPr>
        <p:txBody>
          <a:bodyPr/>
          <a:lstStyle/>
          <a:p>
            <a:r>
              <a:rPr lang="en-US" sz="3200" b="1">
                <a:solidFill>
                  <a:srgbClr val="FFFFFF"/>
                </a:solidFill>
                <a:latin typeface="Calibri" charset="0"/>
              </a:rPr>
              <a:t>Macro-Structural Determinants</a:t>
            </a:r>
            <a:endParaRPr lang="en-US" sz="2800" b="1">
              <a:solidFill>
                <a:srgbClr val="FFFFFF"/>
              </a:solidFill>
              <a:latin typeface="Calibri" charset="0"/>
            </a:endParaRPr>
          </a:p>
        </p:txBody>
      </p:sp>
      <p:sp>
        <p:nvSpPr>
          <p:cNvPr id="2" name="TextBox 1"/>
          <p:cNvSpPr txBox="1"/>
          <p:nvPr/>
        </p:nvSpPr>
        <p:spPr>
          <a:xfrm>
            <a:off x="468313" y="1304925"/>
            <a:ext cx="7848600" cy="5570538"/>
          </a:xfrm>
          <a:prstGeom prst="rect">
            <a:avLst/>
          </a:prstGeom>
          <a:noFill/>
        </p:spPr>
        <p:txBody>
          <a:bodyPr>
            <a:spAutoFit/>
          </a:bodyPr>
          <a:lstStyle/>
          <a:p>
            <a:pPr>
              <a:defRPr/>
            </a:pPr>
            <a:r>
              <a:rPr lang="en-US" sz="2000" dirty="0">
                <a:cs typeface="Arial" charset="0"/>
              </a:rPr>
              <a:t>Macro-structural factors </a:t>
            </a:r>
            <a:r>
              <a:rPr lang="en-US" sz="2000" b="1" dirty="0">
                <a:cs typeface="Arial" charset="0"/>
              </a:rPr>
              <a:t>increasingly play a central role in HIV epidemic structures among FSWs</a:t>
            </a:r>
            <a:endParaRPr lang="en-US" sz="2000" b="1" i="1" dirty="0">
              <a:cs typeface="Arial" charset="0"/>
            </a:endParaRPr>
          </a:p>
          <a:p>
            <a:pPr>
              <a:defRPr/>
            </a:pPr>
            <a:endParaRPr lang="en-US" sz="2000" b="1" i="1" dirty="0">
              <a:cs typeface="Arial" charset="0"/>
            </a:endParaRPr>
          </a:p>
          <a:p>
            <a:pPr>
              <a:defRPr/>
            </a:pPr>
            <a:endParaRPr lang="en-US" sz="2000" b="1" dirty="0">
              <a:latin typeface="Wingdings"/>
              <a:ea typeface="Wingdings"/>
              <a:cs typeface="Wingdings"/>
              <a:sym typeface="Wingdings"/>
            </a:endParaRPr>
          </a:p>
          <a:p>
            <a:pPr>
              <a:defRPr/>
            </a:pPr>
            <a:endParaRPr lang="en-US" sz="2000" b="1" dirty="0">
              <a:latin typeface="Wingdings"/>
              <a:ea typeface="Wingdings"/>
              <a:cs typeface="Wingdings"/>
              <a:sym typeface="Wingdings"/>
            </a:endParaRPr>
          </a:p>
          <a:p>
            <a:pPr>
              <a:defRPr/>
            </a:pPr>
            <a:endParaRPr lang="en-US" sz="2000" b="1" dirty="0">
              <a:latin typeface="Wingdings"/>
              <a:ea typeface="Wingdings"/>
              <a:cs typeface="Wingdings"/>
              <a:sym typeface="Wingdings"/>
            </a:endParaRPr>
          </a:p>
          <a:p>
            <a:pPr>
              <a:defRPr/>
            </a:pPr>
            <a:r>
              <a:rPr lang="en-US" sz="2000" b="1" dirty="0">
                <a:latin typeface="Wingdings"/>
                <a:ea typeface="Wingdings"/>
                <a:cs typeface="Wingdings"/>
                <a:sym typeface="Wingdings"/>
              </a:rPr>
              <a:t></a:t>
            </a:r>
            <a:r>
              <a:rPr lang="en-US" sz="2000" b="1" dirty="0">
                <a:cs typeface="Arial" charset="0"/>
              </a:rPr>
              <a:t> </a:t>
            </a:r>
            <a:r>
              <a:rPr lang="en-US" sz="2000" b="1" dirty="0">
                <a:cs typeface="Arial" charset="0"/>
                <a:sym typeface="Wingdings"/>
              </a:rPr>
              <a:t>HIV</a:t>
            </a:r>
            <a:endParaRPr lang="en-US" sz="2000" b="1" dirty="0">
              <a:cs typeface="Arial" charset="0"/>
            </a:endParaRPr>
          </a:p>
          <a:p>
            <a:pPr marL="285750" indent="-285750">
              <a:buFont typeface="Arial"/>
              <a:buChar char="•"/>
              <a:defRPr/>
            </a:pPr>
            <a:r>
              <a:rPr lang="en-US" sz="2000" dirty="0">
                <a:cs typeface="Arial" charset="0"/>
              </a:rPr>
              <a:t>Criminalized and punitive laws &amp; policies </a:t>
            </a:r>
          </a:p>
          <a:p>
            <a:pPr marL="285750" indent="-285750">
              <a:buFont typeface="Arial"/>
              <a:buChar char="•"/>
              <a:defRPr/>
            </a:pPr>
            <a:r>
              <a:rPr lang="en-US" sz="2000" dirty="0">
                <a:cs typeface="Arial" charset="0"/>
              </a:rPr>
              <a:t>Stigma, food insecurity &amp; residential instability </a:t>
            </a:r>
          </a:p>
          <a:p>
            <a:pPr marL="285750" indent="-285750">
              <a:buFont typeface="Arial"/>
              <a:buChar char="•"/>
              <a:defRPr/>
            </a:pPr>
            <a:r>
              <a:rPr lang="en-US" sz="2000" dirty="0">
                <a:cs typeface="Arial" charset="0"/>
              </a:rPr>
              <a:t>Gender inequities &amp; sex trafficking (forced </a:t>
            </a:r>
            <a:r>
              <a:rPr lang="en-US" sz="2000" dirty="0" err="1">
                <a:cs typeface="Arial" charset="0"/>
              </a:rPr>
              <a:t>labour</a:t>
            </a:r>
            <a:r>
              <a:rPr lang="en-US" sz="2000" dirty="0">
                <a:cs typeface="Arial" charset="0"/>
              </a:rPr>
              <a:t>)</a:t>
            </a:r>
          </a:p>
          <a:p>
            <a:pPr>
              <a:defRPr/>
            </a:pPr>
            <a:endParaRPr lang="en-US" sz="2000" b="1" i="1" dirty="0">
              <a:cs typeface="Arial" charset="0"/>
            </a:endParaRPr>
          </a:p>
          <a:p>
            <a:pPr marL="342900" indent="-342900">
              <a:buFont typeface="Wingdings" charset="0"/>
              <a:buChar char="ê"/>
              <a:defRPr/>
            </a:pPr>
            <a:r>
              <a:rPr lang="en-US" sz="2000" b="1" dirty="0">
                <a:cs typeface="Arial" charset="0"/>
              </a:rPr>
              <a:t>HIV </a:t>
            </a:r>
          </a:p>
          <a:p>
            <a:pPr marL="342900" indent="-342900">
              <a:buFont typeface="Arial"/>
              <a:buChar char="•"/>
              <a:defRPr/>
            </a:pPr>
            <a:r>
              <a:rPr lang="en-US" sz="2000" dirty="0">
                <a:cs typeface="Arial" charset="0"/>
              </a:rPr>
              <a:t>Gender empowerment, higher education, literacy </a:t>
            </a:r>
          </a:p>
          <a:p>
            <a:pPr>
              <a:defRPr/>
            </a:pPr>
            <a:endParaRPr lang="en-US" sz="2000" b="1" i="1" dirty="0">
              <a:cs typeface="Arial" charset="0"/>
            </a:endParaRPr>
          </a:p>
          <a:p>
            <a:pPr marL="342900" indent="-342900">
              <a:buFont typeface="Wingdings" charset="0"/>
              <a:buChar char="ê"/>
              <a:defRPr/>
            </a:pPr>
            <a:r>
              <a:rPr lang="en-US" sz="2000" b="1" dirty="0">
                <a:latin typeface="Wingdings"/>
                <a:ea typeface="Wingdings"/>
                <a:cs typeface="Wingdings"/>
                <a:sym typeface="Wingdings"/>
              </a:rPr>
              <a:t></a:t>
            </a:r>
            <a:r>
              <a:rPr lang="en-US" sz="2000" b="1" dirty="0">
                <a:cs typeface="Arial" charset="0"/>
              </a:rPr>
              <a:t> </a:t>
            </a:r>
            <a:r>
              <a:rPr lang="en-US" sz="2000" b="1" dirty="0">
                <a:cs typeface="Arial" charset="0"/>
                <a:sym typeface="Wingdings"/>
              </a:rPr>
              <a:t>HIV</a:t>
            </a:r>
            <a:endParaRPr lang="en-US" sz="2000" dirty="0">
              <a:cs typeface="Arial" charset="0"/>
            </a:endParaRPr>
          </a:p>
          <a:p>
            <a:pPr marL="342900" indent="-342900">
              <a:buFont typeface="Arial"/>
              <a:buChar char="•"/>
              <a:defRPr/>
            </a:pPr>
            <a:r>
              <a:rPr lang="en-US" sz="2000" dirty="0">
                <a:cs typeface="Arial" charset="0"/>
              </a:rPr>
              <a:t>Migration &amp; mobility –</a:t>
            </a:r>
            <a:r>
              <a:rPr lang="en-US" sz="2000" i="1" dirty="0">
                <a:cs typeface="Arial" charset="0"/>
              </a:rPr>
              <a:t>complex, non-linear, context specific </a:t>
            </a:r>
          </a:p>
          <a:p>
            <a:pPr>
              <a:defRPr/>
            </a:pPr>
            <a:endParaRPr lang="en-US" dirty="0">
              <a:cs typeface="Arial" charset="0"/>
            </a:endParaRPr>
          </a:p>
          <a:p>
            <a:pPr marL="285750" indent="-285750">
              <a:buFont typeface="Arial"/>
              <a:buChar char="•"/>
              <a:defRPr/>
            </a:pPr>
            <a:endParaRPr lang="en-US" dirty="0">
              <a:cs typeface="Arial" charset="0"/>
            </a:endParaRPr>
          </a:p>
        </p:txBody>
      </p:sp>
      <p:pic>
        <p:nvPicPr>
          <p:cNvPr id="3481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205038"/>
            <a:ext cx="53276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Line 6"/>
          <p:cNvSpPr>
            <a:spLocks noChangeShapeType="1"/>
          </p:cNvSpPr>
          <p:nvPr/>
        </p:nvSpPr>
        <p:spPr bwMode="auto">
          <a:xfrm>
            <a:off x="0" y="1196975"/>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797822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44260</TotalTime>
  <Words>2122</Words>
  <Application>Microsoft Macintosh PowerPoint</Application>
  <PresentationFormat>On-screen Show (4:3)</PresentationFormat>
  <Paragraphs>160</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Regional HIV estimates FSWs and all adult women</vt:lpstr>
      <vt:lpstr>Male &amp; Transgender Women Sex Workers</vt:lpstr>
      <vt:lpstr>Lack of Rights &amp; the “Invisibility of Sex Work” in HIV </vt:lpstr>
      <vt:lpstr>Epidemiology of HIV / STIs</vt:lpstr>
      <vt:lpstr>Shannon, Goldenberg, et al, Current HIV Opinions, 2014; </vt:lpstr>
      <vt:lpstr>Macro-Structural Determinants</vt:lpstr>
      <vt:lpstr>Community Empowerment –  Mitigates HIV and STI Epidemics </vt:lpstr>
      <vt:lpstr>Work Environment Factors:  Physical, Social, Policy &amp; Economic Features</vt:lpstr>
      <vt:lpstr>PowerPoint Presentation</vt:lpstr>
      <vt:lpstr>PowerPoint Presentation</vt:lpstr>
      <vt:lpstr>PowerPoint Presentation</vt:lpstr>
      <vt:lpstr>Combination Prevention Science-  Advances &amp; Challenges</vt:lpstr>
      <vt:lpstr>Conclusions: Where to Now?</vt:lpstr>
    </vt:vector>
  </TitlesOfParts>
  <Company>CfE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Kate Shannon</cp:lastModifiedBy>
  <cp:revision>539</cp:revision>
  <cp:lastPrinted>2017-10-31T15:02:11Z</cp:lastPrinted>
  <dcterms:created xsi:type="dcterms:W3CDTF">2004-10-13T23:29:30Z</dcterms:created>
  <dcterms:modified xsi:type="dcterms:W3CDTF">2018-07-21T06:51:14Z</dcterms:modified>
</cp:coreProperties>
</file>